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322" r:id="rId7"/>
    <p:sldId id="288" r:id="rId8"/>
    <p:sldId id="289" r:id="rId9"/>
    <p:sldId id="290" r:id="rId10"/>
    <p:sldId id="292" r:id="rId11"/>
    <p:sldId id="293" r:id="rId12"/>
    <p:sldId id="264" r:id="rId13"/>
    <p:sldId id="294" r:id="rId14"/>
    <p:sldId id="295" r:id="rId15"/>
    <p:sldId id="267" r:id="rId16"/>
    <p:sldId id="298" r:id="rId17"/>
    <p:sldId id="299" r:id="rId18"/>
    <p:sldId id="268" r:id="rId19"/>
    <p:sldId id="300" r:id="rId20"/>
    <p:sldId id="301" r:id="rId21"/>
    <p:sldId id="302" r:id="rId22"/>
    <p:sldId id="271" r:id="rId23"/>
    <p:sldId id="303" r:id="rId24"/>
    <p:sldId id="273" r:id="rId25"/>
    <p:sldId id="304" r:id="rId26"/>
    <p:sldId id="305" r:id="rId27"/>
    <p:sldId id="275" r:id="rId28"/>
    <p:sldId id="324" r:id="rId29"/>
    <p:sldId id="308" r:id="rId30"/>
    <p:sldId id="277" r:id="rId31"/>
    <p:sldId id="325" r:id="rId32"/>
    <p:sldId id="312" r:id="rId33"/>
    <p:sldId id="326" r:id="rId34"/>
    <p:sldId id="327" r:id="rId35"/>
    <p:sldId id="314" r:id="rId36"/>
    <p:sldId id="318"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p:cViewPr varScale="1">
        <p:scale>
          <a:sx n="102" d="100"/>
          <a:sy n="102" d="100"/>
        </p:scale>
        <p:origin x="114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B68C1-FFE4-4D10-A172-E2F3D53C3071}" type="datetimeFigureOut">
              <a:rPr lang="nl-NL" smtClean="0"/>
              <a:t>14-1-2023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A2EE4-31BD-4954-AB37-8A317A81EB81}" type="slidenum">
              <a:rPr lang="nl-NL" smtClean="0"/>
              <a:t>‹nr.›</a:t>
            </a:fld>
            <a:endParaRPr lang="nl-NL"/>
          </a:p>
        </p:txBody>
      </p:sp>
    </p:spTree>
    <p:extLst>
      <p:ext uri="{BB962C8B-B14F-4D97-AF65-F5344CB8AC3E}">
        <p14:creationId xmlns:p14="http://schemas.microsoft.com/office/powerpoint/2010/main" val="24500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56013"/>
            <a:ext cx="10515600" cy="909637"/>
          </a:xfrm>
        </p:spPr>
        <p:txBody>
          <a:bodyPr anchor="t">
            <a:normAutofit/>
          </a:bodyPr>
          <a:lstStyle>
            <a:lvl1pPr algn="ctr">
              <a:defRPr sz="5400"/>
            </a:lvl1pPr>
          </a:lstStyle>
          <a:p>
            <a:r>
              <a:rPr lang="nl-NL"/>
              <a:t>Klik om de stijl te bewerken</a:t>
            </a:r>
            <a:endParaRPr lang="nl-NL" dirty="0"/>
          </a:p>
        </p:txBody>
      </p:sp>
      <p:sp>
        <p:nvSpPr>
          <p:cNvPr id="3" name="Subtitle 2"/>
          <p:cNvSpPr>
            <a:spLocks noGrp="1"/>
          </p:cNvSpPr>
          <p:nvPr>
            <p:ph type="subTitle" idx="1"/>
          </p:nvPr>
        </p:nvSpPr>
        <p:spPr>
          <a:xfrm>
            <a:off x="838200" y="4565650"/>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4" name="Date Placeholder 3"/>
          <p:cNvSpPr>
            <a:spLocks noGrp="1"/>
          </p:cNvSpPr>
          <p:nvPr>
            <p:ph type="dt" sz="half" idx="10"/>
          </p:nvPr>
        </p:nvSpPr>
        <p:spPr/>
        <p:txBody>
          <a:bodyPr/>
          <a:lstStyle/>
          <a:p>
            <a:fld id="{73328A2C-F6EF-432F-81A1-51CB13AB7F34}" type="datetimeFigureOut">
              <a:rPr lang="nl-NL" smtClean="0"/>
              <a:pPr/>
              <a:t>14-1-2023</a:t>
            </a:fld>
            <a:endParaRPr lang="nl-NL"/>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55567"/>
            <a:ext cx="10515600" cy="2438979"/>
          </a:xfrm>
          <a:prstGeom prst="rect">
            <a:avLst/>
          </a:prstGeom>
        </p:spPr>
      </p:pic>
    </p:spTree>
    <p:extLst>
      <p:ext uri="{BB962C8B-B14F-4D97-AF65-F5344CB8AC3E}">
        <p14:creationId xmlns:p14="http://schemas.microsoft.com/office/powerpoint/2010/main" val="300319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73328A2C-F6EF-432F-81A1-51CB13AB7F34}" type="datetimeFigureOut">
              <a:rPr lang="nl-NL" smtClean="0"/>
              <a:pPr/>
              <a:t>14-1-2023</a:t>
            </a:fld>
            <a:endParaRPr lang="nl-NL"/>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a:p>
        </p:txBody>
      </p:sp>
    </p:spTree>
    <p:extLst>
      <p:ext uri="{BB962C8B-B14F-4D97-AF65-F5344CB8AC3E}">
        <p14:creationId xmlns:p14="http://schemas.microsoft.com/office/powerpoint/2010/main" val="83389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p:cNvSpPr>
            <a:spLocks noGrp="1"/>
          </p:cNvSpPr>
          <p:nvPr>
            <p:ph type="dt" sz="half" idx="10"/>
          </p:nvPr>
        </p:nvSpPr>
        <p:spPr/>
        <p:txBody>
          <a:bodyPr/>
          <a:lstStyle/>
          <a:p>
            <a:fld id="{73328A2C-F6EF-432F-81A1-51CB13AB7F34}" type="datetimeFigureOut">
              <a:rPr lang="nl-NL" smtClean="0"/>
              <a:pPr/>
              <a:t>14-1-2023</a:t>
            </a:fld>
            <a:endParaRPr lang="nl-NL"/>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a:p>
        </p:txBody>
      </p:sp>
    </p:spTree>
    <p:extLst>
      <p:ext uri="{BB962C8B-B14F-4D97-AF65-F5344CB8AC3E}">
        <p14:creationId xmlns:p14="http://schemas.microsoft.com/office/powerpoint/2010/main" val="273920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p:cNvSpPr>
            <a:spLocks noGrp="1"/>
          </p:cNvSpPr>
          <p:nvPr>
            <p:ph type="dt" sz="half" idx="10"/>
          </p:nvPr>
        </p:nvSpPr>
        <p:spPr/>
        <p:txBody>
          <a:bodyPr/>
          <a:lstStyle/>
          <a:p>
            <a:fld id="{73328A2C-F6EF-432F-81A1-51CB13AB7F34}" type="datetimeFigureOut">
              <a:rPr lang="nl-NL" smtClean="0"/>
              <a:pPr/>
              <a:t>14-1-2023</a:t>
            </a:fld>
            <a:endParaRPr lang="nl-NL"/>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a:p>
        </p:txBody>
      </p:sp>
    </p:spTree>
    <p:extLst>
      <p:ext uri="{BB962C8B-B14F-4D97-AF65-F5344CB8AC3E}">
        <p14:creationId xmlns:p14="http://schemas.microsoft.com/office/powerpoint/2010/main" val="36755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3594546"/>
            <a:ext cx="10515600" cy="967929"/>
          </a:xfrm>
        </p:spPr>
        <p:txBody>
          <a:bodyPr anchor="b">
            <a:normAutofit/>
          </a:bodyPr>
          <a:lstStyle>
            <a:lvl1pPr algn="ctr">
              <a:defRPr sz="5400"/>
            </a:lvl1pPr>
          </a:lstStyle>
          <a:p>
            <a:r>
              <a:rPr lang="nl-NL"/>
              <a:t>Klik om de stijl te bewerken</a:t>
            </a:r>
            <a:endParaRPr lang="nl-NL"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3328A2C-F6EF-432F-81A1-51CB13AB7F34}" type="datetimeFigureOut">
              <a:rPr lang="nl-NL" smtClean="0"/>
              <a:pPr/>
              <a:t>14-1-2023</a:t>
            </a:fld>
            <a:endParaRPr lang="nl-NL"/>
          </a:p>
        </p:txBody>
      </p:sp>
      <p:sp>
        <p:nvSpPr>
          <p:cNvPr id="5" name="Footer Placeholder 4"/>
          <p:cNvSpPr>
            <a:spLocks noGrp="1"/>
          </p:cNvSpPr>
          <p:nvPr>
            <p:ph type="ftr" sz="quarter" idx="11"/>
          </p:nvPr>
        </p:nvSpPr>
        <p:spPr/>
        <p:txBody>
          <a:bodyPr/>
          <a:lstStyle/>
          <a:p>
            <a:r>
              <a:rPr lang="nl-NL" dirty="0"/>
              <a:t>©2022, Nederlands Wijngilde</a:t>
            </a:r>
          </a:p>
        </p:txBody>
      </p:sp>
      <p:sp>
        <p:nvSpPr>
          <p:cNvPr id="6" name="Slide Number Placeholder 5"/>
          <p:cNvSpPr>
            <a:spLocks noGrp="1"/>
          </p:cNvSpPr>
          <p:nvPr>
            <p:ph type="sldNum" sz="quarter" idx="12"/>
          </p:nvPr>
        </p:nvSpPr>
        <p:spPr/>
        <p:txBody>
          <a:bodyPr/>
          <a:lstStyle/>
          <a:p>
            <a:fld id="{FE39E09C-C336-46E0-AA8F-9DEE36CCE0C9}" type="slidenum">
              <a:rPr lang="nl-NL" smtClean="0"/>
              <a:pPr/>
              <a:t>‹nr.›</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55567"/>
            <a:ext cx="10515600" cy="2438979"/>
          </a:xfrm>
          <a:prstGeom prst="rect">
            <a:avLst/>
          </a:prstGeom>
        </p:spPr>
      </p:pic>
    </p:spTree>
    <p:extLst>
      <p:ext uri="{BB962C8B-B14F-4D97-AF65-F5344CB8AC3E}">
        <p14:creationId xmlns:p14="http://schemas.microsoft.com/office/powerpoint/2010/main" val="110855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187788" y="6311901"/>
            <a:ext cx="4114800" cy="285452"/>
          </a:xfrm>
        </p:spPr>
        <p:txBody>
          <a:bodyPr/>
          <a:lstStyle/>
          <a:p>
            <a:r>
              <a:rPr lang="nl-NL" dirty="0"/>
              <a:t>©2022, Nederlands Wijngilde</a:t>
            </a:r>
          </a:p>
        </p:txBody>
      </p:sp>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sz="half" idx="1"/>
          </p:nvPr>
        </p:nvSpPr>
        <p:spPr>
          <a:xfrm>
            <a:off x="838200" y="1061758"/>
            <a:ext cx="5181600" cy="511520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p:cNvSpPr>
            <a:spLocks noGrp="1"/>
          </p:cNvSpPr>
          <p:nvPr>
            <p:ph sz="half" idx="2"/>
          </p:nvPr>
        </p:nvSpPr>
        <p:spPr>
          <a:xfrm>
            <a:off x="6172200" y="1061758"/>
            <a:ext cx="5181600" cy="511520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73328A2C-F6EF-432F-81A1-51CB13AB7F34}" type="datetimeFigureOut">
              <a:rPr lang="nl-NL" smtClean="0"/>
              <a:pPr/>
              <a:t>14-1-2023</a:t>
            </a:fld>
            <a:endParaRPr lang="nl-NL"/>
          </a:p>
        </p:txBody>
      </p:sp>
      <p:sp>
        <p:nvSpPr>
          <p:cNvPr id="7" name="Slide Number Placeholder 6"/>
          <p:cNvSpPr>
            <a:spLocks noGrp="1"/>
          </p:cNvSpPr>
          <p:nvPr>
            <p:ph type="sldNum" sz="quarter" idx="12"/>
          </p:nvPr>
        </p:nvSpPr>
        <p:spPr/>
        <p:txBody>
          <a:bodyPr/>
          <a:lstStyle/>
          <a:p>
            <a:fld id="{FE39E09C-C336-46E0-AA8F-9DEE36CCE0C9}" type="slidenum">
              <a:rPr lang="nl-NL" smtClean="0"/>
              <a:pPr/>
              <a:t>‹nr.›</a:t>
            </a:fld>
            <a:endParaRPr lang="nl-NL"/>
          </a:p>
        </p:txBody>
      </p:sp>
    </p:spTree>
    <p:extLst>
      <p:ext uri="{BB962C8B-B14F-4D97-AF65-F5344CB8AC3E}">
        <p14:creationId xmlns:p14="http://schemas.microsoft.com/office/powerpoint/2010/main" val="333136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061758"/>
            <a:ext cx="5157787" cy="8323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8" y="1885670"/>
            <a:ext cx="5157787" cy="430399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3"/>
          </p:nvPr>
        </p:nvSpPr>
        <p:spPr>
          <a:xfrm>
            <a:off x="6172200" y="10659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0" y="1894140"/>
            <a:ext cx="5183188" cy="42955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Date Placeholder 6"/>
          <p:cNvSpPr>
            <a:spLocks noGrp="1"/>
          </p:cNvSpPr>
          <p:nvPr>
            <p:ph type="dt" sz="half" idx="10"/>
          </p:nvPr>
        </p:nvSpPr>
        <p:spPr/>
        <p:txBody>
          <a:bodyPr/>
          <a:lstStyle/>
          <a:p>
            <a:fld id="{73328A2C-F6EF-432F-81A1-51CB13AB7F34}" type="datetimeFigureOut">
              <a:rPr lang="nl-NL" smtClean="0"/>
              <a:pPr/>
              <a:t>14-1-2023</a:t>
            </a:fld>
            <a:endParaRPr lang="nl-NL"/>
          </a:p>
        </p:txBody>
      </p:sp>
      <p:sp>
        <p:nvSpPr>
          <p:cNvPr id="8" name="Footer Placeholder 7"/>
          <p:cNvSpPr>
            <a:spLocks noGrp="1"/>
          </p:cNvSpPr>
          <p:nvPr>
            <p:ph type="ftr" sz="quarter" idx="11"/>
          </p:nvPr>
        </p:nvSpPr>
        <p:spPr/>
        <p:txBody>
          <a:bodyPr/>
          <a:lstStyle/>
          <a:p>
            <a:r>
              <a:rPr lang="nl-NL" dirty="0"/>
              <a:t>©2022, Nederlands Wijngilde</a:t>
            </a:r>
          </a:p>
        </p:txBody>
      </p:sp>
      <p:sp>
        <p:nvSpPr>
          <p:cNvPr id="9" name="Slide Number Placeholder 8"/>
          <p:cNvSpPr>
            <a:spLocks noGrp="1"/>
          </p:cNvSpPr>
          <p:nvPr>
            <p:ph type="sldNum" sz="quarter" idx="12"/>
          </p:nvPr>
        </p:nvSpPr>
        <p:spPr/>
        <p:txBody>
          <a:bodyPr/>
          <a:lstStyle/>
          <a:p>
            <a:fld id="{FE39E09C-C336-46E0-AA8F-9DEE36CCE0C9}" type="slidenum">
              <a:rPr lang="nl-NL" smtClean="0"/>
              <a:pPr/>
              <a:t>‹nr.›</a:t>
            </a:fld>
            <a:endParaRPr lang="nl-NL"/>
          </a:p>
        </p:txBody>
      </p:sp>
      <p:sp>
        <p:nvSpPr>
          <p:cNvPr id="10" name="Title 1"/>
          <p:cNvSpPr>
            <a:spLocks noGrp="1"/>
          </p:cNvSpPr>
          <p:nvPr>
            <p:ph type="title"/>
          </p:nvPr>
        </p:nvSpPr>
        <p:spPr>
          <a:xfrm>
            <a:off x="838200" y="365126"/>
            <a:ext cx="10515600" cy="696632"/>
          </a:xfrm>
        </p:spPr>
        <p:txBody>
          <a:bodyPr/>
          <a:lstStyle/>
          <a:p>
            <a:r>
              <a:rPr lang="nl-NL"/>
              <a:t>Klik om de stijl te bewerken</a:t>
            </a:r>
            <a:endParaRPr lang="nl-NL" dirty="0"/>
          </a:p>
        </p:txBody>
      </p:sp>
    </p:spTree>
    <p:extLst>
      <p:ext uri="{BB962C8B-B14F-4D97-AF65-F5344CB8AC3E}">
        <p14:creationId xmlns:p14="http://schemas.microsoft.com/office/powerpoint/2010/main" val="111087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45652"/>
            <a:ext cx="10515600" cy="1325563"/>
          </a:xfrm>
        </p:spPr>
        <p:txBody>
          <a:bodyPr>
            <a:normAutofit/>
          </a:bodyPr>
          <a:lstStyle>
            <a:lvl1pPr algn="ctr">
              <a:defRPr sz="5400" kern="1200" spc="200" baseline="0"/>
            </a:lvl1pPr>
          </a:lstStyle>
          <a:p>
            <a:r>
              <a:rPr lang="nl-NL" noProof="0" dirty="0"/>
              <a:t>Presentatie</a:t>
            </a:r>
            <a:r>
              <a:rPr lang="en-US" dirty="0"/>
              <a:t> </a:t>
            </a:r>
            <a:r>
              <a:rPr lang="nl-NL" noProof="0" dirty="0"/>
              <a:t>Titel</a:t>
            </a:r>
          </a:p>
        </p:txBody>
      </p:sp>
      <p:sp>
        <p:nvSpPr>
          <p:cNvPr id="3" name="Date Placeholder 2"/>
          <p:cNvSpPr>
            <a:spLocks noGrp="1"/>
          </p:cNvSpPr>
          <p:nvPr>
            <p:ph type="dt" sz="half" idx="10"/>
          </p:nvPr>
        </p:nvSpPr>
        <p:spPr/>
        <p:txBody>
          <a:bodyPr/>
          <a:lstStyle/>
          <a:p>
            <a:fld id="{73328A2C-F6EF-432F-81A1-51CB13AB7F34}" type="datetimeFigureOut">
              <a:rPr lang="nl-NL" smtClean="0"/>
              <a:pPr/>
              <a:t>14-1-2023</a:t>
            </a:fld>
            <a:endParaRPr lang="nl-NL"/>
          </a:p>
        </p:txBody>
      </p:sp>
      <p:sp>
        <p:nvSpPr>
          <p:cNvPr id="4" name="Footer Placeholder 3"/>
          <p:cNvSpPr>
            <a:spLocks noGrp="1"/>
          </p:cNvSpPr>
          <p:nvPr>
            <p:ph type="ftr" sz="quarter" idx="11"/>
          </p:nvPr>
        </p:nvSpPr>
        <p:spPr/>
        <p:txBody>
          <a:bodyPr/>
          <a:lstStyle/>
          <a:p>
            <a:r>
              <a:rPr lang="nl-NL" dirty="0"/>
              <a:t>©2022, Nederlands Wijngilde</a:t>
            </a:r>
          </a:p>
        </p:txBody>
      </p:sp>
      <p:sp>
        <p:nvSpPr>
          <p:cNvPr id="5" name="Slide Number Placeholder 4"/>
          <p:cNvSpPr>
            <a:spLocks noGrp="1"/>
          </p:cNvSpPr>
          <p:nvPr>
            <p:ph type="sldNum" sz="quarter" idx="12"/>
          </p:nvPr>
        </p:nvSpPr>
        <p:spPr/>
        <p:txBody>
          <a:bodyPr/>
          <a:lstStyle/>
          <a:p>
            <a:fld id="{FE39E09C-C336-46E0-AA8F-9DEE36CCE0C9}" type="slidenum">
              <a:rPr lang="nl-NL" smtClean="0"/>
              <a:pPr/>
              <a:t>‹nr.›</a:t>
            </a:fld>
            <a:endParaRPr lang="nl-NL"/>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55567"/>
            <a:ext cx="10515600" cy="2438979"/>
          </a:xfrm>
          <a:prstGeom prst="rect">
            <a:avLst/>
          </a:prstGeom>
        </p:spPr>
      </p:pic>
    </p:spTree>
    <p:extLst>
      <p:ext uri="{BB962C8B-B14F-4D97-AF65-F5344CB8AC3E}">
        <p14:creationId xmlns:p14="http://schemas.microsoft.com/office/powerpoint/2010/main" val="328680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28A2C-F6EF-432F-81A1-51CB13AB7F34}" type="datetimeFigureOut">
              <a:rPr lang="nl-NL" smtClean="0"/>
              <a:pPr/>
              <a:t>14-1-2023</a:t>
            </a:fld>
            <a:endParaRPr lang="nl-NL"/>
          </a:p>
        </p:txBody>
      </p:sp>
      <p:sp>
        <p:nvSpPr>
          <p:cNvPr id="3" name="Footer Placeholder 2"/>
          <p:cNvSpPr>
            <a:spLocks noGrp="1"/>
          </p:cNvSpPr>
          <p:nvPr>
            <p:ph type="ftr" sz="quarter" idx="11"/>
          </p:nvPr>
        </p:nvSpPr>
        <p:spPr/>
        <p:txBody>
          <a:bodyPr/>
          <a:lstStyle/>
          <a:p>
            <a:r>
              <a:rPr lang="nl-NL" dirty="0"/>
              <a:t>©2022, Nederlands Wijngilde</a:t>
            </a:r>
          </a:p>
        </p:txBody>
      </p:sp>
      <p:sp>
        <p:nvSpPr>
          <p:cNvPr id="4" name="Slide Number Placeholder 3"/>
          <p:cNvSpPr>
            <a:spLocks noGrp="1"/>
          </p:cNvSpPr>
          <p:nvPr>
            <p:ph type="sldNum" sz="quarter" idx="12"/>
          </p:nvPr>
        </p:nvSpPr>
        <p:spPr/>
        <p:txBody>
          <a:bodyPr/>
          <a:lstStyle/>
          <a:p>
            <a:fld id="{FE39E09C-C336-46E0-AA8F-9DEE36CCE0C9}" type="slidenum">
              <a:rPr lang="nl-NL" smtClean="0"/>
              <a:pPr/>
              <a:t>‹nr.›</a:t>
            </a:fld>
            <a:endParaRPr lang="nl-NL"/>
          </a:p>
        </p:txBody>
      </p:sp>
    </p:spTree>
    <p:extLst>
      <p:ext uri="{BB962C8B-B14F-4D97-AF65-F5344CB8AC3E}">
        <p14:creationId xmlns:p14="http://schemas.microsoft.com/office/powerpoint/2010/main" val="401679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8200" y="987425"/>
            <a:ext cx="3932237" cy="1016000"/>
          </a:xfrm>
        </p:spPr>
        <p:txBody>
          <a:bodyPr anchor="t"/>
          <a:lstStyle>
            <a:lvl1pPr>
              <a:defRPr sz="3200"/>
            </a:lvl1pPr>
          </a:lstStyle>
          <a:p>
            <a:r>
              <a:rPr lang="nl-NL"/>
              <a:t>Klik om de stijl te bewerken</a:t>
            </a:r>
            <a:endParaRPr lang="nl-NL"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p:cNvSpPr>
            <a:spLocks noGrp="1"/>
          </p:cNvSpPr>
          <p:nvPr>
            <p:ph type="body" sz="half" idx="2"/>
          </p:nvPr>
        </p:nvSpPr>
        <p:spPr>
          <a:xfrm>
            <a:off x="838200" y="2003424"/>
            <a:ext cx="3932237" cy="3857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73328A2C-F6EF-432F-81A1-51CB13AB7F34}" type="datetimeFigureOut">
              <a:rPr lang="nl-NL" smtClean="0"/>
              <a:pPr/>
              <a:t>14-1-2023</a:t>
            </a:fld>
            <a:endParaRPr lang="nl-NL"/>
          </a:p>
        </p:txBody>
      </p:sp>
      <p:sp>
        <p:nvSpPr>
          <p:cNvPr id="6" name="Footer Placeholder 5"/>
          <p:cNvSpPr>
            <a:spLocks noGrp="1"/>
          </p:cNvSpPr>
          <p:nvPr>
            <p:ph type="ftr" sz="quarter" idx="11"/>
          </p:nvPr>
        </p:nvSpPr>
        <p:spPr/>
        <p:txBody>
          <a:bodyPr/>
          <a:lstStyle/>
          <a:p>
            <a:r>
              <a:rPr lang="nl-NL" dirty="0"/>
              <a:t>©2022, Nederlands Wijngilde</a:t>
            </a:r>
          </a:p>
        </p:txBody>
      </p:sp>
      <p:sp>
        <p:nvSpPr>
          <p:cNvPr id="7" name="Slide Number Placeholder 6"/>
          <p:cNvSpPr>
            <a:spLocks noGrp="1"/>
          </p:cNvSpPr>
          <p:nvPr>
            <p:ph type="sldNum" sz="quarter" idx="12"/>
          </p:nvPr>
        </p:nvSpPr>
        <p:spPr/>
        <p:txBody>
          <a:bodyPr/>
          <a:lstStyle/>
          <a:p>
            <a:fld id="{FE39E09C-C336-46E0-AA8F-9DEE36CCE0C9}" type="slidenum">
              <a:rPr lang="nl-NL" smtClean="0"/>
              <a:pPr/>
              <a:t>‹nr.›</a:t>
            </a:fld>
            <a:endParaRPr lang="nl-NL"/>
          </a:p>
        </p:txBody>
      </p:sp>
    </p:spTree>
    <p:extLst>
      <p:ext uri="{BB962C8B-B14F-4D97-AF65-F5344CB8AC3E}">
        <p14:creationId xmlns:p14="http://schemas.microsoft.com/office/powerpoint/2010/main" val="286578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5" name="Date Placeholder 4"/>
          <p:cNvSpPr>
            <a:spLocks noGrp="1"/>
          </p:cNvSpPr>
          <p:nvPr>
            <p:ph type="dt" sz="half" idx="10"/>
          </p:nvPr>
        </p:nvSpPr>
        <p:spPr/>
        <p:txBody>
          <a:bodyPr/>
          <a:lstStyle/>
          <a:p>
            <a:fld id="{73328A2C-F6EF-432F-81A1-51CB13AB7F34}" type="datetimeFigureOut">
              <a:rPr lang="nl-NL" smtClean="0"/>
              <a:pPr/>
              <a:t>14-1-2023</a:t>
            </a:fld>
            <a:endParaRPr lang="nl-NL"/>
          </a:p>
        </p:txBody>
      </p:sp>
      <p:sp>
        <p:nvSpPr>
          <p:cNvPr id="6" name="Footer Placeholder 5"/>
          <p:cNvSpPr>
            <a:spLocks noGrp="1"/>
          </p:cNvSpPr>
          <p:nvPr>
            <p:ph type="ftr" sz="quarter" idx="11"/>
          </p:nvPr>
        </p:nvSpPr>
        <p:spPr/>
        <p:txBody>
          <a:bodyPr/>
          <a:lstStyle/>
          <a:p>
            <a:r>
              <a:rPr lang="nl-NL" dirty="0"/>
              <a:t>©2022, Nederlands Wijngilde</a:t>
            </a:r>
          </a:p>
        </p:txBody>
      </p:sp>
      <p:sp>
        <p:nvSpPr>
          <p:cNvPr id="7" name="Slide Number Placeholder 6"/>
          <p:cNvSpPr>
            <a:spLocks noGrp="1"/>
          </p:cNvSpPr>
          <p:nvPr>
            <p:ph type="sldNum" sz="quarter" idx="12"/>
          </p:nvPr>
        </p:nvSpPr>
        <p:spPr/>
        <p:txBody>
          <a:bodyPr/>
          <a:lstStyle/>
          <a:p>
            <a:fld id="{FE39E09C-C336-46E0-AA8F-9DEE36CCE0C9}" type="slidenum">
              <a:rPr lang="nl-NL" smtClean="0"/>
              <a:pPr/>
              <a:t>‹nr.›</a:t>
            </a:fld>
            <a:endParaRPr lang="nl-NL"/>
          </a:p>
        </p:txBody>
      </p:sp>
      <p:sp>
        <p:nvSpPr>
          <p:cNvPr id="10" name="Title 1"/>
          <p:cNvSpPr>
            <a:spLocks noGrp="1"/>
          </p:cNvSpPr>
          <p:nvPr>
            <p:ph type="title"/>
          </p:nvPr>
        </p:nvSpPr>
        <p:spPr>
          <a:xfrm>
            <a:off x="838200" y="987425"/>
            <a:ext cx="3932237" cy="1016000"/>
          </a:xfrm>
        </p:spPr>
        <p:txBody>
          <a:bodyPr anchor="t"/>
          <a:lstStyle>
            <a:lvl1pPr>
              <a:defRPr sz="3200"/>
            </a:lvl1pPr>
          </a:lstStyle>
          <a:p>
            <a:r>
              <a:rPr lang="nl-NL"/>
              <a:t>Klik om de stijl te bewerken</a:t>
            </a:r>
            <a:endParaRPr lang="nl-NL" dirty="0"/>
          </a:p>
        </p:txBody>
      </p:sp>
      <p:sp>
        <p:nvSpPr>
          <p:cNvPr id="11" name="Text Placeholder 3"/>
          <p:cNvSpPr>
            <a:spLocks noGrp="1"/>
          </p:cNvSpPr>
          <p:nvPr>
            <p:ph type="body" sz="half" idx="2"/>
          </p:nvPr>
        </p:nvSpPr>
        <p:spPr>
          <a:xfrm>
            <a:off x="838200" y="2003424"/>
            <a:ext cx="3932237" cy="3857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112699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353800" y="457199"/>
            <a:ext cx="752927" cy="604557"/>
          </a:xfrm>
          <a:prstGeom prst="rect">
            <a:avLst/>
          </a:prstGeom>
        </p:spPr>
      </p:pic>
      <p:sp>
        <p:nvSpPr>
          <p:cNvPr id="2" name="Title Placeholder 1"/>
          <p:cNvSpPr>
            <a:spLocks noGrp="1"/>
          </p:cNvSpPr>
          <p:nvPr>
            <p:ph type="title"/>
          </p:nvPr>
        </p:nvSpPr>
        <p:spPr>
          <a:xfrm>
            <a:off x="838200" y="365126"/>
            <a:ext cx="10431483" cy="696632"/>
          </a:xfrm>
          <a:prstGeom prst="rect">
            <a:avLst/>
          </a:prstGeom>
        </p:spPr>
        <p:txBody>
          <a:bodyPr vert="horz" lIns="91440" tIns="45720" rIns="91440" bIns="45720" rtlCol="0" anchor="b">
            <a:normAutofit/>
          </a:bodyPr>
          <a:lstStyle/>
          <a:p>
            <a:r>
              <a:rPr lang="nl-NL"/>
              <a:t>Klik om de stijl te bewerken</a:t>
            </a:r>
            <a:endParaRPr lang="nl-NL" dirty="0"/>
          </a:p>
        </p:txBody>
      </p:sp>
      <p:sp>
        <p:nvSpPr>
          <p:cNvPr id="3" name="Text Placeholder 2"/>
          <p:cNvSpPr>
            <a:spLocks noGrp="1"/>
          </p:cNvSpPr>
          <p:nvPr>
            <p:ph type="body" idx="1"/>
          </p:nvPr>
        </p:nvSpPr>
        <p:spPr>
          <a:xfrm>
            <a:off x="838200" y="1106207"/>
            <a:ext cx="10515600" cy="5070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28A2C-F6EF-432F-81A1-51CB13AB7F34}" type="datetimeFigureOut">
              <a:rPr lang="nl-NL" smtClean="0"/>
              <a:pPr/>
              <a:t>14-1-2023</a:t>
            </a:fld>
            <a:endParaRPr lang="nl-NL"/>
          </a:p>
        </p:txBody>
      </p:sp>
      <p:sp>
        <p:nvSpPr>
          <p:cNvPr id="5" name="Footer Placeholder 4"/>
          <p:cNvSpPr>
            <a:spLocks noGrp="1"/>
          </p:cNvSpPr>
          <p:nvPr>
            <p:ph type="ftr" sz="quarter" idx="3"/>
          </p:nvPr>
        </p:nvSpPr>
        <p:spPr>
          <a:xfrm>
            <a:off x="4187788" y="631190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nl-NL"/>
              <a:t>©2022, Nederlands Wijngilde</a:t>
            </a:r>
            <a:endParaRPr lang="nl-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9E09C-C336-46E0-AA8F-9DEE36CCE0C9}" type="slidenum">
              <a:rPr lang="nl-NL" smtClean="0"/>
              <a:pPr/>
              <a:t>‹nr.›</a:t>
            </a:fld>
            <a:endParaRPr lang="nl-NL"/>
          </a:p>
        </p:txBody>
      </p:sp>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l="61763"/>
          <a:stretch/>
        </p:blipFill>
        <p:spPr>
          <a:xfrm>
            <a:off x="56006" y="4490385"/>
            <a:ext cx="11977314" cy="1817943"/>
          </a:xfrm>
          <a:prstGeom prst="rect">
            <a:avLst/>
          </a:prstGeom>
        </p:spPr>
      </p:pic>
      <p:sp>
        <p:nvSpPr>
          <p:cNvPr id="15" name="Rectangle 14"/>
          <p:cNvSpPr/>
          <p:nvPr/>
        </p:nvSpPr>
        <p:spPr>
          <a:xfrm>
            <a:off x="56006" y="6219825"/>
            <a:ext cx="868593" cy="9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665400" y="6226969"/>
            <a:ext cx="172800" cy="631031"/>
          </a:xfrm>
          <a:prstGeom prst="rect">
            <a:avLst/>
          </a:prstGeom>
          <a:solidFill>
            <a:srgbClr val="0E4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405544" y="6226969"/>
            <a:ext cx="172800" cy="631031"/>
          </a:xfrm>
          <a:prstGeom prst="rect">
            <a:avLst/>
          </a:prstGeom>
          <a:solidFill>
            <a:srgbClr val="367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142407" y="6226969"/>
            <a:ext cx="172800" cy="631031"/>
          </a:xfrm>
          <a:prstGeom prst="rect">
            <a:avLst/>
          </a:prstGeom>
          <a:solidFill>
            <a:srgbClr val="941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532EBEC3-FEE7-F367-D52D-CCE171FB51AE}"/>
              </a:ext>
            </a:extLst>
          </p:cNvPr>
          <p:cNvSpPr txBox="1"/>
          <p:nvPr userDrawn="1"/>
        </p:nvSpPr>
        <p:spPr>
          <a:xfrm>
            <a:off x="4223792" y="6506031"/>
            <a:ext cx="404279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dirty="0">
                <a:solidFill>
                  <a:schemeClr val="bg1">
                    <a:lumMod val="50000"/>
                  </a:schemeClr>
                </a:solidFill>
              </a:rPr>
              <a:t>©2022, Nederlands Wijngilde</a:t>
            </a:r>
          </a:p>
        </p:txBody>
      </p:sp>
    </p:spTree>
    <p:extLst>
      <p:ext uri="{BB962C8B-B14F-4D97-AF65-F5344CB8AC3E}">
        <p14:creationId xmlns:p14="http://schemas.microsoft.com/office/powerpoint/2010/main" val="173309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br>
              <a:rPr lang="nl-NL" dirty="0"/>
            </a:br>
            <a:r>
              <a:rPr lang="nl-NL" dirty="0"/>
              <a:t>Portugal rood</a:t>
            </a:r>
          </a:p>
        </p:txBody>
      </p:sp>
      <p:sp>
        <p:nvSpPr>
          <p:cNvPr id="3" name="Ondertitel 2"/>
          <p:cNvSpPr>
            <a:spLocks noGrp="1"/>
          </p:cNvSpPr>
          <p:nvPr>
            <p:ph type="subTitle" idx="1"/>
          </p:nvPr>
        </p:nvSpPr>
        <p:spPr/>
        <p:txBody>
          <a:bodyPr/>
          <a:lstStyle/>
          <a:p>
            <a:endParaRPr lang="nl-NL" dirty="0"/>
          </a:p>
          <a:p>
            <a:endParaRPr lang="nl-NL" dirty="0"/>
          </a:p>
          <a:p>
            <a:r>
              <a:rPr lang="nl-NL" dirty="0"/>
              <a:t>Landelijke Proeverij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a:bodyPr>
          <a:lstStyle/>
          <a:p>
            <a:r>
              <a:rPr lang="nl-NL" dirty="0"/>
              <a:t>Planalto </a:t>
            </a:r>
            <a:r>
              <a:rPr lang="nl-NL" dirty="0" err="1"/>
              <a:t>Mirandès</a:t>
            </a:r>
            <a:r>
              <a:rPr lang="nl-NL" dirty="0"/>
              <a:t> 2016, José </a:t>
            </a:r>
            <a:r>
              <a:rPr lang="nl-NL" dirty="0" err="1"/>
              <a:t>Preto</a:t>
            </a:r>
            <a:br>
              <a:rPr lang="nl-NL" dirty="0"/>
            </a:br>
            <a:endParaRPr lang="nl-NL" dirty="0"/>
          </a:p>
        </p:txBody>
      </p:sp>
      <p:sp>
        <p:nvSpPr>
          <p:cNvPr id="3" name="Tijdelijke aanduiding voor inhoud 2"/>
          <p:cNvSpPr>
            <a:spLocks noGrp="1"/>
          </p:cNvSpPr>
          <p:nvPr>
            <p:ph sz="half" idx="1"/>
          </p:nvPr>
        </p:nvSpPr>
        <p:spPr/>
        <p:txBody>
          <a:bodyPr/>
          <a:lstStyle/>
          <a:p>
            <a:endParaRPr lang="nl-NL" dirty="0"/>
          </a:p>
          <a:p>
            <a:endParaRPr lang="nl-NL" dirty="0"/>
          </a:p>
          <a:p>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38200" y="1068971"/>
            <a:ext cx="1352700" cy="5112568"/>
          </a:xfrm>
          <a:prstGeom prst="rect">
            <a:avLst/>
          </a:prstGeom>
          <a:noFill/>
          <a:ln w="9525">
            <a:noFill/>
            <a:miter lim="800000"/>
            <a:headEnd/>
            <a:tailEnd/>
          </a:ln>
        </p:spPr>
      </p:pic>
      <p:sp>
        <p:nvSpPr>
          <p:cNvPr id="5" name="Tijdelijke aanduiding voor inhoud 3">
            <a:extLst>
              <a:ext uri="{FF2B5EF4-FFF2-40B4-BE49-F238E27FC236}">
                <a16:creationId xmlns:a16="http://schemas.microsoft.com/office/drawing/2014/main" id="{10DD5D65-FF72-E08B-7874-C9087591581A}"/>
              </a:ext>
            </a:extLst>
          </p:cNvPr>
          <p:cNvSpPr txBox="1">
            <a:spLocks/>
          </p:cNvSpPr>
          <p:nvPr/>
        </p:nvSpPr>
        <p:spPr>
          <a:xfrm>
            <a:off x="2711624" y="1844824"/>
            <a:ext cx="8424936" cy="43321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8525">
              <a:lnSpc>
                <a:spcPct val="120000"/>
              </a:lnSpc>
              <a:spcBef>
                <a:spcPts val="0"/>
              </a:spcBef>
              <a:buNone/>
            </a:pPr>
            <a:r>
              <a:rPr lang="nl-NL" sz="2400" dirty="0"/>
              <a:t>De typische kenmerken van de Planalto </a:t>
            </a:r>
            <a:r>
              <a:rPr lang="nl-NL" sz="2400" dirty="0" err="1"/>
              <a:t>Mirand</a:t>
            </a:r>
            <a:r>
              <a:rPr lang="lt-LT" sz="2400" dirty="0"/>
              <a:t>ė</a:t>
            </a:r>
            <a:r>
              <a:rPr lang="nl-NL" sz="2400" dirty="0"/>
              <a:t>s op de kliffen van de </a:t>
            </a:r>
            <a:r>
              <a:rPr lang="nl-NL" sz="2400" dirty="0" err="1"/>
              <a:t>Douro</a:t>
            </a:r>
            <a:r>
              <a:rPr lang="nl-NL" sz="2400" dirty="0"/>
              <a:t>, in </a:t>
            </a:r>
            <a:r>
              <a:rPr lang="nl-NL" sz="2400" dirty="0" err="1"/>
              <a:t>Sendim</a:t>
            </a:r>
            <a:r>
              <a:rPr lang="nl-NL" sz="2400" dirty="0"/>
              <a:t>, zijn bijzonder bevorderlijk voor de productie van goede wijnen. Zoals de wijn "José </a:t>
            </a:r>
            <a:r>
              <a:rPr lang="nl-NL" sz="2400" dirty="0" err="1"/>
              <a:t>Preto</a:t>
            </a:r>
            <a:r>
              <a:rPr lang="nl-NL" sz="2400" dirty="0"/>
              <a:t>" met een zeer waardig aroma en een goed evenwicht van de basisfruitigheid die zich ontwikkelt na het openen met aroma’s van rode en wilde bessen. De wijn heeft een houtopvoeding gehad. </a:t>
            </a:r>
          </a:p>
          <a:p>
            <a:pPr marL="0" indent="0" defTabSz="898525">
              <a:lnSpc>
                <a:spcPct val="120000"/>
              </a:lnSpc>
              <a:spcBef>
                <a:spcPts val="0"/>
              </a:spcBef>
              <a:buNone/>
            </a:pPr>
            <a:endParaRPr lang="nl-NL" sz="2400" dirty="0"/>
          </a:p>
          <a:p>
            <a:pPr marL="0" indent="0" defTabSz="898525">
              <a:lnSpc>
                <a:spcPct val="120000"/>
              </a:lnSpc>
              <a:spcBef>
                <a:spcPts val="0"/>
              </a:spcBef>
              <a:buNone/>
            </a:pPr>
            <a:r>
              <a:rPr lang="nl-NL" sz="2400" dirty="0"/>
              <a:t>De smaak is ronduit aangenaam, met een uitstekende zuurgraad en volume, rijp rood fruit, een opmerkelijke frisheid, mooie </a:t>
            </a:r>
            <a:r>
              <a:rPr lang="nl-NL" sz="2400" dirty="0" err="1"/>
              <a:t>tannines</a:t>
            </a:r>
            <a:r>
              <a:rPr lang="nl-NL" sz="2400" dirty="0"/>
              <a:t> en een goede ontwikkeling in de mond.</a:t>
            </a:r>
          </a:p>
        </p:txBody>
      </p:sp>
    </p:spTree>
    <p:extLst>
      <p:ext uri="{BB962C8B-B14F-4D97-AF65-F5344CB8AC3E}">
        <p14:creationId xmlns:p14="http://schemas.microsoft.com/office/powerpoint/2010/main" val="24417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a:bodyPr>
          <a:lstStyle/>
          <a:p>
            <a:r>
              <a:rPr lang="nl-NL" dirty="0"/>
              <a:t>Planalto </a:t>
            </a:r>
            <a:r>
              <a:rPr lang="nl-NL" dirty="0" err="1"/>
              <a:t>Mirandès</a:t>
            </a:r>
            <a:r>
              <a:rPr lang="nl-NL" dirty="0"/>
              <a:t> 2016, José </a:t>
            </a:r>
            <a:r>
              <a:rPr lang="nl-NL" dirty="0" err="1"/>
              <a:t>Preto</a:t>
            </a:r>
            <a:br>
              <a:rPr lang="nl-NL" dirty="0"/>
            </a:br>
            <a:endParaRPr lang="nl-NL" dirty="0"/>
          </a:p>
        </p:txBody>
      </p:sp>
      <p:sp>
        <p:nvSpPr>
          <p:cNvPr id="3" name="Tijdelijke aanduiding voor inhoud 2"/>
          <p:cNvSpPr>
            <a:spLocks noGrp="1"/>
          </p:cNvSpPr>
          <p:nvPr>
            <p:ph sz="half" idx="1"/>
          </p:nvPr>
        </p:nvSpPr>
        <p:spPr/>
        <p:txBody>
          <a:bodyPr/>
          <a:lstStyle/>
          <a:p>
            <a:endParaRPr lang="nl-NL" dirty="0"/>
          </a:p>
          <a:p>
            <a:endParaRPr lang="nl-NL" dirty="0"/>
          </a:p>
          <a:p>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38200" y="1068971"/>
            <a:ext cx="1352700" cy="5112568"/>
          </a:xfrm>
          <a:prstGeom prst="rect">
            <a:avLst/>
          </a:prstGeom>
          <a:noFill/>
          <a:ln w="9525">
            <a:noFill/>
            <a:miter lim="800000"/>
            <a:headEnd/>
            <a:tailEnd/>
          </a:ln>
        </p:spPr>
      </p:pic>
      <p:sp>
        <p:nvSpPr>
          <p:cNvPr id="5" name="Tijdelijke aanduiding voor inhoud 3">
            <a:extLst>
              <a:ext uri="{FF2B5EF4-FFF2-40B4-BE49-F238E27FC236}">
                <a16:creationId xmlns:a16="http://schemas.microsoft.com/office/drawing/2014/main" id="{10DD5D65-FF72-E08B-7874-C9087591581A}"/>
              </a:ext>
            </a:extLst>
          </p:cNvPr>
          <p:cNvSpPr txBox="1">
            <a:spLocks/>
          </p:cNvSpPr>
          <p:nvPr/>
        </p:nvSpPr>
        <p:spPr>
          <a:xfrm>
            <a:off x="2717800" y="1988840"/>
            <a:ext cx="8418760" cy="41881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None/>
            </a:pPr>
            <a:r>
              <a:rPr lang="nl-NL" sz="2400" dirty="0"/>
              <a:t>Gebied:		DOC Planalto </a:t>
            </a:r>
            <a:r>
              <a:rPr lang="nl-NL" sz="2400" dirty="0" err="1"/>
              <a:t>Mirand</a:t>
            </a:r>
            <a:r>
              <a:rPr lang="lt-LT" sz="2400" dirty="0"/>
              <a:t>ė</a:t>
            </a:r>
            <a:r>
              <a:rPr lang="nl-NL" sz="2400" dirty="0"/>
              <a:t>s</a:t>
            </a:r>
          </a:p>
          <a:p>
            <a:pPr defTabSz="898525">
              <a:buFont typeface="Arial" panose="020B0604020202020204" pitchFamily="34" charset="0"/>
              <a:buNone/>
            </a:pPr>
            <a:r>
              <a:rPr lang="nl-NL" sz="2400" dirty="0"/>
              <a:t>Druivensoorten:	</a:t>
            </a:r>
            <a:r>
              <a:rPr lang="pt-BR" sz="2400" dirty="0"/>
              <a:t>Touriga Nacional</a:t>
            </a:r>
          </a:p>
          <a:p>
            <a:pPr marL="2692400" indent="0" defTabSz="898525">
              <a:buFont typeface="Arial" panose="020B0604020202020204" pitchFamily="34" charset="0"/>
              <a:buNone/>
            </a:pPr>
            <a:r>
              <a:rPr lang="pt-BR" sz="2400" dirty="0"/>
              <a:t>Touriga Franca</a:t>
            </a:r>
          </a:p>
          <a:p>
            <a:pPr marL="2692400" indent="0" defTabSz="898525">
              <a:buFont typeface="Arial" panose="020B0604020202020204" pitchFamily="34" charset="0"/>
              <a:buNone/>
            </a:pPr>
            <a:r>
              <a:rPr lang="pt-BR" sz="2400" dirty="0"/>
              <a:t>Tinta Roriz</a:t>
            </a:r>
          </a:p>
          <a:p>
            <a:pPr marL="2692400" indent="0" defTabSz="898525">
              <a:buFont typeface="Arial" panose="020B0604020202020204" pitchFamily="34" charset="0"/>
              <a:buNone/>
            </a:pPr>
            <a:r>
              <a:rPr lang="pt-BR" sz="2400" dirty="0"/>
              <a:t>Tinta Amarela</a:t>
            </a:r>
          </a:p>
          <a:p>
            <a:pPr marL="0" indent="0">
              <a:lnSpc>
                <a:spcPct val="100000"/>
              </a:lnSpc>
              <a:spcBef>
                <a:spcPts val="0"/>
              </a:spcBef>
              <a:buFont typeface="Arial" panose="020B0604020202020204" pitchFamily="34" charset="0"/>
              <a:buNone/>
            </a:pPr>
            <a:endParaRPr lang="nl-NL" sz="2400" dirty="0"/>
          </a:p>
          <a:p>
            <a:pPr marL="0" indent="0" defTabSz="898525">
              <a:lnSpc>
                <a:spcPct val="120000"/>
              </a:lnSpc>
              <a:spcBef>
                <a:spcPts val="0"/>
              </a:spcBef>
              <a:buNone/>
            </a:pPr>
            <a:r>
              <a:rPr lang="nl-NL" sz="2400" dirty="0"/>
              <a:t>De smaak is ronduit aangenaam, met een uitstekende zuurgraad en volume, rijp rood fruit, een opmerkelijke frisheid, mooie </a:t>
            </a:r>
            <a:r>
              <a:rPr lang="nl-NL" sz="2400" dirty="0" err="1"/>
              <a:t>tannines</a:t>
            </a:r>
            <a:r>
              <a:rPr lang="nl-NL" sz="2400" dirty="0"/>
              <a:t> en een goede ontwikkeling in de mond.</a:t>
            </a:r>
          </a:p>
          <a:p>
            <a:pPr marL="0" indent="0">
              <a:buNone/>
            </a:pPr>
            <a:r>
              <a:rPr lang="nl-NL" sz="2400" dirty="0"/>
              <a:t>Cave de Portugal, Nijmegen € 8,90</a:t>
            </a:r>
          </a:p>
        </p:txBody>
      </p:sp>
    </p:spTree>
    <p:extLst>
      <p:ext uri="{BB962C8B-B14F-4D97-AF65-F5344CB8AC3E}">
        <p14:creationId xmlns:p14="http://schemas.microsoft.com/office/powerpoint/2010/main" val="200460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fontScale="90000"/>
          </a:bodyPr>
          <a:lstStyle/>
          <a:p>
            <a:r>
              <a:rPr lang="nl-NL" dirty="0" err="1"/>
              <a:t>Ouro</a:t>
            </a:r>
            <a:r>
              <a:rPr lang="nl-NL" dirty="0"/>
              <a:t> de </a:t>
            </a:r>
            <a:r>
              <a:rPr lang="nl-NL" dirty="0" err="1"/>
              <a:t>Óbidos</a:t>
            </a:r>
            <a:r>
              <a:rPr lang="nl-NL" dirty="0"/>
              <a:t> </a:t>
            </a:r>
            <a:r>
              <a:rPr lang="nl-NL" dirty="0" err="1"/>
              <a:t>Vinho</a:t>
            </a:r>
            <a:r>
              <a:rPr lang="nl-NL" dirty="0"/>
              <a:t> Tinto 2018 </a:t>
            </a:r>
            <a:r>
              <a:rPr lang="nl-NL" dirty="0" err="1"/>
              <a:t>Reserva</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sp>
        <p:nvSpPr>
          <p:cNvPr id="4" name="Tijdelijke aanduiding voor inhoud 3"/>
          <p:cNvSpPr>
            <a:spLocks noGrp="1"/>
          </p:cNvSpPr>
          <p:nvPr>
            <p:ph sz="half" idx="2"/>
          </p:nvPr>
        </p:nvSpPr>
        <p:spPr>
          <a:xfrm>
            <a:off x="2730500" y="1628799"/>
            <a:ext cx="8623301" cy="4548164"/>
          </a:xfrm>
        </p:spPr>
        <p:txBody>
          <a:bodyPr>
            <a:normAutofit/>
          </a:bodyPr>
          <a:lstStyle/>
          <a:p>
            <a:pPr defTabSz="898525">
              <a:buNone/>
            </a:pPr>
            <a:r>
              <a:rPr lang="nl-NL" sz="2400" dirty="0"/>
              <a:t>Gebied:		DOC </a:t>
            </a:r>
            <a:r>
              <a:rPr lang="nl-NL" sz="2400" dirty="0" err="1"/>
              <a:t>Óbidos</a:t>
            </a:r>
            <a:endParaRPr lang="nl-NL" sz="2400" dirty="0"/>
          </a:p>
          <a:p>
            <a:pPr defTabSz="898525">
              <a:buFont typeface="Arial" panose="020B0604020202020204" pitchFamily="34" charset="0"/>
              <a:buNone/>
            </a:pPr>
            <a:r>
              <a:rPr lang="nl-NL" sz="2400" dirty="0"/>
              <a:t>Druivensoorten:	</a:t>
            </a:r>
            <a:r>
              <a:rPr lang="pt-BR" sz="2400" dirty="0"/>
              <a:t>Touriga Nacional</a:t>
            </a:r>
          </a:p>
          <a:p>
            <a:pPr defTabSz="898525">
              <a:buFont typeface="Arial" panose="020B0604020202020204" pitchFamily="34" charset="0"/>
              <a:buNone/>
            </a:pPr>
            <a:r>
              <a:rPr lang="nl-NL" sz="2400" dirty="0"/>
              <a:t>				</a:t>
            </a:r>
            <a:r>
              <a:rPr lang="nl-NL" sz="2400" dirty="0" err="1"/>
              <a:t>Syrah</a:t>
            </a:r>
            <a:endParaRPr lang="nl-NL" sz="2400" dirty="0"/>
          </a:p>
          <a:p>
            <a:pPr defTabSz="898525">
              <a:buFont typeface="Arial" panose="020B0604020202020204" pitchFamily="34" charset="0"/>
              <a:buNone/>
            </a:pPr>
            <a:r>
              <a:rPr lang="nl-NL" sz="2400" dirty="0"/>
              <a:t>				</a:t>
            </a:r>
            <a:r>
              <a:rPr lang="nl-NL" sz="2400" dirty="0" err="1"/>
              <a:t>Castelão</a:t>
            </a:r>
            <a:r>
              <a:rPr lang="nl-NL" sz="2400" dirty="0"/>
              <a:t>	</a:t>
            </a:r>
          </a:p>
          <a:p>
            <a:pPr marL="0" indent="0">
              <a:buNone/>
            </a:pPr>
            <a:endParaRPr lang="nl-NL" sz="2400" dirty="0"/>
          </a:p>
        </p:txBody>
      </p:sp>
      <p:pic>
        <p:nvPicPr>
          <p:cNvPr id="7" name="Tijdelijke aanduiding voor inhoud 4">
            <a:extLst>
              <a:ext uri="{FF2B5EF4-FFF2-40B4-BE49-F238E27FC236}">
                <a16:creationId xmlns:a16="http://schemas.microsoft.com/office/drawing/2014/main" id="{E0631650-C8C9-4E7E-AAC9-DBFEFF9D93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9" t="30285" r="24669" b="9397"/>
          <a:stretch/>
        </p:blipFill>
        <p:spPr>
          <a:xfrm rot="5400000">
            <a:off x="-219197" y="2686196"/>
            <a:ext cx="3960442" cy="1845650"/>
          </a:xfrm>
          <a:prstGeom prst="rect">
            <a:avLst/>
          </a:prstGeom>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fontScale="90000"/>
          </a:bodyPr>
          <a:lstStyle/>
          <a:p>
            <a:r>
              <a:rPr lang="nl-NL" dirty="0" err="1"/>
              <a:t>Ouro</a:t>
            </a:r>
            <a:r>
              <a:rPr lang="nl-NL" dirty="0"/>
              <a:t> de </a:t>
            </a:r>
            <a:r>
              <a:rPr lang="nl-NL" dirty="0" err="1"/>
              <a:t>Óbidos</a:t>
            </a:r>
            <a:r>
              <a:rPr lang="nl-NL" dirty="0"/>
              <a:t> </a:t>
            </a:r>
            <a:r>
              <a:rPr lang="nl-NL" dirty="0" err="1"/>
              <a:t>Vinho</a:t>
            </a:r>
            <a:r>
              <a:rPr lang="nl-NL" dirty="0"/>
              <a:t> Tinto 2018 </a:t>
            </a:r>
            <a:r>
              <a:rPr lang="nl-NL" dirty="0" err="1"/>
              <a:t>Reserva</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sp>
        <p:nvSpPr>
          <p:cNvPr id="4" name="Tijdelijke aanduiding voor inhoud 3"/>
          <p:cNvSpPr>
            <a:spLocks noGrp="1"/>
          </p:cNvSpPr>
          <p:nvPr>
            <p:ph sz="half" idx="2"/>
          </p:nvPr>
        </p:nvSpPr>
        <p:spPr>
          <a:xfrm>
            <a:off x="2730500" y="1628799"/>
            <a:ext cx="8623301" cy="4548164"/>
          </a:xfrm>
        </p:spPr>
        <p:txBody>
          <a:bodyPr>
            <a:normAutofit/>
          </a:bodyPr>
          <a:lstStyle/>
          <a:p>
            <a:pPr defTabSz="898525">
              <a:buNone/>
            </a:pPr>
            <a:r>
              <a:rPr lang="nl-NL" sz="2400" dirty="0"/>
              <a:t>Gebied:		DOC </a:t>
            </a:r>
            <a:r>
              <a:rPr lang="nl-NL" sz="2400" dirty="0" err="1"/>
              <a:t>Óbidos</a:t>
            </a:r>
            <a:endParaRPr lang="nl-NL" sz="2400" dirty="0"/>
          </a:p>
          <a:p>
            <a:pPr defTabSz="898525">
              <a:buFont typeface="Arial" panose="020B0604020202020204" pitchFamily="34" charset="0"/>
              <a:buNone/>
            </a:pPr>
            <a:r>
              <a:rPr lang="nl-NL" sz="2400" dirty="0"/>
              <a:t>Druivensoorten:	</a:t>
            </a:r>
            <a:r>
              <a:rPr lang="pt-BR" sz="2400" dirty="0"/>
              <a:t>Touriga Nacional</a:t>
            </a:r>
          </a:p>
          <a:p>
            <a:pPr defTabSz="898525">
              <a:buFont typeface="Arial" panose="020B0604020202020204" pitchFamily="34" charset="0"/>
              <a:buNone/>
            </a:pPr>
            <a:r>
              <a:rPr lang="nl-NL" sz="2400" dirty="0"/>
              <a:t>				</a:t>
            </a:r>
            <a:r>
              <a:rPr lang="nl-NL" sz="2400" dirty="0" err="1"/>
              <a:t>Syrah</a:t>
            </a:r>
            <a:endParaRPr lang="nl-NL" sz="2400" dirty="0"/>
          </a:p>
          <a:p>
            <a:pPr defTabSz="898525">
              <a:buFont typeface="Arial" panose="020B0604020202020204" pitchFamily="34" charset="0"/>
              <a:buNone/>
            </a:pPr>
            <a:r>
              <a:rPr lang="nl-NL" sz="2400" dirty="0"/>
              <a:t>				</a:t>
            </a:r>
            <a:r>
              <a:rPr lang="nl-NL" sz="2400" dirty="0" err="1"/>
              <a:t>Castelão</a:t>
            </a:r>
            <a:r>
              <a:rPr lang="nl-NL" sz="2400" dirty="0"/>
              <a:t>	</a:t>
            </a:r>
          </a:p>
          <a:p>
            <a:pPr marL="0" indent="0">
              <a:buNone/>
            </a:pPr>
            <a:endParaRPr lang="nl-NL" sz="2400" dirty="0"/>
          </a:p>
          <a:p>
            <a:pPr marL="0" indent="0">
              <a:buNone/>
            </a:pPr>
            <a:r>
              <a:rPr lang="nl-NL" sz="2400" dirty="0"/>
              <a:t>12 maanden gerijpt in Frans- en Amerikaans eikenhouten vaten. Wijn met een granaatachtige kleur, vol en elegant. Combineert een geur van vol rijp fruit met hele lichte tonen van het hout waarop de wijn is gerijpt. Zachte </a:t>
            </a:r>
            <a:r>
              <a:rPr lang="nl-NL" sz="2400" dirty="0" err="1"/>
              <a:t>tannines</a:t>
            </a:r>
            <a:r>
              <a:rPr lang="nl-NL" sz="2400" dirty="0"/>
              <a:t> en een lange afdronk.</a:t>
            </a:r>
          </a:p>
        </p:txBody>
      </p:sp>
      <p:pic>
        <p:nvPicPr>
          <p:cNvPr id="7" name="Tijdelijke aanduiding voor inhoud 4">
            <a:extLst>
              <a:ext uri="{FF2B5EF4-FFF2-40B4-BE49-F238E27FC236}">
                <a16:creationId xmlns:a16="http://schemas.microsoft.com/office/drawing/2014/main" id="{E0631650-C8C9-4E7E-AAC9-DBFEFF9D93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9" t="30285" r="24669" b="9397"/>
          <a:stretch/>
        </p:blipFill>
        <p:spPr>
          <a:xfrm rot="5400000">
            <a:off x="-219197" y="2686196"/>
            <a:ext cx="3960442" cy="1845650"/>
          </a:xfrm>
          <a:prstGeom prst="rect">
            <a:avLst/>
          </a:prstGeom>
          <a:effectLst/>
        </p:spPr>
      </p:pic>
    </p:spTree>
    <p:extLst>
      <p:ext uri="{BB962C8B-B14F-4D97-AF65-F5344CB8AC3E}">
        <p14:creationId xmlns:p14="http://schemas.microsoft.com/office/powerpoint/2010/main" val="132896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fontScale="90000"/>
          </a:bodyPr>
          <a:lstStyle/>
          <a:p>
            <a:r>
              <a:rPr lang="nl-NL" dirty="0" err="1"/>
              <a:t>Ouro</a:t>
            </a:r>
            <a:r>
              <a:rPr lang="nl-NL" dirty="0"/>
              <a:t> de </a:t>
            </a:r>
            <a:r>
              <a:rPr lang="nl-NL" dirty="0" err="1"/>
              <a:t>Óbidos</a:t>
            </a:r>
            <a:r>
              <a:rPr lang="nl-NL" dirty="0"/>
              <a:t> </a:t>
            </a:r>
            <a:r>
              <a:rPr lang="nl-NL" dirty="0" err="1"/>
              <a:t>Vinho</a:t>
            </a:r>
            <a:r>
              <a:rPr lang="nl-NL" dirty="0"/>
              <a:t> Tinto 2018 </a:t>
            </a:r>
            <a:r>
              <a:rPr lang="nl-NL" dirty="0" err="1"/>
              <a:t>Reserva</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sp>
        <p:nvSpPr>
          <p:cNvPr id="4" name="Tijdelijke aanduiding voor inhoud 3"/>
          <p:cNvSpPr>
            <a:spLocks noGrp="1"/>
          </p:cNvSpPr>
          <p:nvPr>
            <p:ph sz="half" idx="2"/>
          </p:nvPr>
        </p:nvSpPr>
        <p:spPr>
          <a:xfrm>
            <a:off x="2730500" y="1628799"/>
            <a:ext cx="8623301" cy="4548164"/>
          </a:xfrm>
        </p:spPr>
        <p:txBody>
          <a:bodyPr>
            <a:normAutofit/>
          </a:bodyPr>
          <a:lstStyle/>
          <a:p>
            <a:pPr defTabSz="898525">
              <a:buNone/>
            </a:pPr>
            <a:r>
              <a:rPr lang="nl-NL" sz="2400" dirty="0"/>
              <a:t>Gebied:		DOC </a:t>
            </a:r>
            <a:r>
              <a:rPr lang="nl-NL" sz="2400" dirty="0" err="1"/>
              <a:t>Óbidos</a:t>
            </a:r>
            <a:endParaRPr lang="nl-NL" sz="2400" dirty="0"/>
          </a:p>
          <a:p>
            <a:pPr defTabSz="898525">
              <a:buFont typeface="Arial" panose="020B0604020202020204" pitchFamily="34" charset="0"/>
              <a:buNone/>
            </a:pPr>
            <a:r>
              <a:rPr lang="nl-NL" sz="2400" dirty="0"/>
              <a:t>Druivensoorten:	</a:t>
            </a:r>
            <a:r>
              <a:rPr lang="pt-BR" sz="2400" dirty="0"/>
              <a:t>Touriga Nacional</a:t>
            </a:r>
          </a:p>
          <a:p>
            <a:pPr defTabSz="898525">
              <a:buFont typeface="Arial" panose="020B0604020202020204" pitchFamily="34" charset="0"/>
              <a:buNone/>
            </a:pPr>
            <a:r>
              <a:rPr lang="nl-NL" sz="2400" dirty="0"/>
              <a:t>				</a:t>
            </a:r>
            <a:r>
              <a:rPr lang="nl-NL" sz="2400" dirty="0" err="1"/>
              <a:t>Syrah</a:t>
            </a:r>
            <a:endParaRPr lang="nl-NL" sz="2400" dirty="0"/>
          </a:p>
          <a:p>
            <a:pPr defTabSz="898525">
              <a:buFont typeface="Arial" panose="020B0604020202020204" pitchFamily="34" charset="0"/>
              <a:buNone/>
            </a:pPr>
            <a:r>
              <a:rPr lang="nl-NL" sz="2400" dirty="0"/>
              <a:t>				</a:t>
            </a:r>
            <a:r>
              <a:rPr lang="nl-NL" sz="2400" dirty="0" err="1"/>
              <a:t>Castelão</a:t>
            </a:r>
            <a:r>
              <a:rPr lang="nl-NL" sz="2400" dirty="0"/>
              <a:t>	</a:t>
            </a:r>
          </a:p>
          <a:p>
            <a:pPr marL="0" indent="0">
              <a:buNone/>
            </a:pPr>
            <a:endParaRPr lang="nl-NL" sz="2400" dirty="0"/>
          </a:p>
          <a:p>
            <a:pPr marL="0" indent="0">
              <a:buNone/>
            </a:pPr>
            <a:r>
              <a:rPr lang="nl-NL" sz="2400" dirty="0"/>
              <a:t>12 maanden gerijpt in Frans- en Amerikaans eikenhouten vaten. Wijn met een granaatachtige kleur, vol en elegant. Combineert een geur van vol rijp fruit met hele lichte tonen van het hout waarop de wijn is gerijpt. Zachte </a:t>
            </a:r>
            <a:r>
              <a:rPr lang="nl-NL" sz="2400" dirty="0" err="1"/>
              <a:t>tannines</a:t>
            </a:r>
            <a:r>
              <a:rPr lang="nl-NL" sz="2400" dirty="0"/>
              <a:t> en een lange afdronk.</a:t>
            </a:r>
          </a:p>
          <a:p>
            <a:pPr marL="0" indent="0">
              <a:buNone/>
            </a:pPr>
            <a:r>
              <a:rPr lang="nl-NL" sz="2400" dirty="0"/>
              <a:t>St. Anna Wijn, Nijmegen € 10,00</a:t>
            </a:r>
          </a:p>
        </p:txBody>
      </p:sp>
      <p:pic>
        <p:nvPicPr>
          <p:cNvPr id="7" name="Tijdelijke aanduiding voor inhoud 4">
            <a:extLst>
              <a:ext uri="{FF2B5EF4-FFF2-40B4-BE49-F238E27FC236}">
                <a16:creationId xmlns:a16="http://schemas.microsoft.com/office/drawing/2014/main" id="{E0631650-C8C9-4E7E-AAC9-DBFEFF9D93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9" t="30285" r="24669" b="9397"/>
          <a:stretch/>
        </p:blipFill>
        <p:spPr>
          <a:xfrm rot="5400000">
            <a:off x="-219197" y="2686196"/>
            <a:ext cx="3960442" cy="1845650"/>
          </a:xfrm>
          <a:prstGeom prst="rect">
            <a:avLst/>
          </a:prstGeom>
          <a:effectLst/>
        </p:spPr>
      </p:pic>
    </p:spTree>
    <p:extLst>
      <p:ext uri="{BB962C8B-B14F-4D97-AF65-F5344CB8AC3E}">
        <p14:creationId xmlns:p14="http://schemas.microsoft.com/office/powerpoint/2010/main" val="209296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9C41A22B-2A39-A354-06C4-78287F453B24}"/>
              </a:ext>
            </a:extLst>
          </p:cNvPr>
          <p:cNvSpPr txBox="1">
            <a:spLocks/>
          </p:cNvSpPr>
          <p:nvPr/>
        </p:nvSpPr>
        <p:spPr>
          <a:xfrm>
            <a:off x="2730500" y="1628799"/>
            <a:ext cx="8623301" cy="4548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Alentejo</a:t>
            </a:r>
          </a:p>
          <a:p>
            <a:pPr defTabSz="898525">
              <a:buFont typeface="Arial" panose="020B0604020202020204" pitchFamily="34" charset="0"/>
              <a:buNone/>
            </a:pPr>
            <a:r>
              <a:rPr lang="nl-NL" sz="2400" dirty="0"/>
              <a:t>Druivensoorten:	Alicante </a:t>
            </a:r>
            <a:r>
              <a:rPr lang="nl-NL" sz="2400" dirty="0" err="1"/>
              <a:t>Bouschet</a:t>
            </a:r>
            <a:endParaRPr lang="pt-BR" sz="2400" dirty="0"/>
          </a:p>
          <a:p>
            <a:pPr defTabSz="898525">
              <a:buFont typeface="Arial" panose="020B0604020202020204" pitchFamily="34" charset="0"/>
              <a:buNone/>
            </a:pPr>
            <a:r>
              <a:rPr lang="nl-NL" sz="2400" dirty="0"/>
              <a:t>				</a:t>
            </a:r>
            <a:r>
              <a:rPr lang="nl-NL" sz="2400" dirty="0" err="1"/>
              <a:t>Aragonez</a:t>
            </a:r>
            <a:endParaRPr lang="nl-NL" sz="2400" dirty="0"/>
          </a:p>
          <a:p>
            <a:pPr defTabSz="898525">
              <a:buFont typeface="Arial" panose="020B0604020202020204" pitchFamily="34" charset="0"/>
              <a:buNone/>
            </a:pPr>
            <a:r>
              <a:rPr lang="nl-NL" sz="2400" dirty="0"/>
              <a:t>				</a:t>
            </a:r>
            <a:r>
              <a:rPr lang="nl-NL" sz="2400" dirty="0" err="1"/>
              <a:t>Touriga</a:t>
            </a:r>
            <a:r>
              <a:rPr lang="nl-NL" sz="2400" dirty="0"/>
              <a:t> </a:t>
            </a:r>
            <a:r>
              <a:rPr lang="nl-NL" sz="2400" dirty="0" err="1"/>
              <a:t>Nacional</a:t>
            </a:r>
            <a:r>
              <a:rPr lang="nl-NL" sz="2400" dirty="0"/>
              <a:t>	</a:t>
            </a:r>
          </a:p>
          <a:p>
            <a:pPr marL="0" indent="0">
              <a:buFont typeface="Arial" panose="020B0604020202020204" pitchFamily="34" charset="0"/>
              <a:buNone/>
            </a:pPr>
            <a:endParaRPr lang="nl-NL" sz="2400" dirty="0"/>
          </a:p>
        </p:txBody>
      </p:sp>
      <p:pic>
        <p:nvPicPr>
          <p:cNvPr id="6" name="Tijdelijke aanduiding voor inhoud 4">
            <a:extLst>
              <a:ext uri="{FF2B5EF4-FFF2-40B4-BE49-F238E27FC236}">
                <a16:creationId xmlns:a16="http://schemas.microsoft.com/office/drawing/2014/main" id="{1DABF7BF-492D-4BC8-91EC-DCDDBDC536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0408" y="1240619"/>
            <a:ext cx="1079128" cy="4936344"/>
          </a:xfrm>
          <a:prstGeom prst="rect">
            <a:avLst/>
          </a:prstGeom>
          <a:effectLst/>
        </p:spPr>
      </p:pic>
      <p:sp>
        <p:nvSpPr>
          <p:cNvPr id="2" name="Titel 1"/>
          <p:cNvSpPr>
            <a:spLocks noGrp="1"/>
          </p:cNvSpPr>
          <p:nvPr>
            <p:ph type="title"/>
          </p:nvPr>
        </p:nvSpPr>
        <p:spPr>
          <a:xfrm>
            <a:off x="838200" y="365126"/>
            <a:ext cx="10730408" cy="1263673"/>
          </a:xfrm>
        </p:spPr>
        <p:txBody>
          <a:bodyPr anchor="t">
            <a:normAutofit fontScale="90000"/>
          </a:bodyPr>
          <a:lstStyle/>
          <a:p>
            <a:r>
              <a:rPr lang="nl-NL" dirty="0" err="1"/>
              <a:t>Rapariga</a:t>
            </a:r>
            <a:r>
              <a:rPr lang="nl-NL" dirty="0"/>
              <a:t> da </a:t>
            </a:r>
            <a:r>
              <a:rPr lang="nl-NL" dirty="0" err="1"/>
              <a:t>Quinta</a:t>
            </a:r>
            <a:r>
              <a:rPr lang="nl-NL" dirty="0"/>
              <a:t> </a:t>
            </a:r>
            <a:r>
              <a:rPr lang="nl-NL" dirty="0" err="1"/>
              <a:t>Reserva</a:t>
            </a:r>
            <a:r>
              <a:rPr lang="nl-NL" dirty="0"/>
              <a:t> 2019,</a:t>
            </a:r>
            <a:br>
              <a:rPr lang="nl-NL" dirty="0"/>
            </a:br>
            <a:r>
              <a:rPr lang="nl-NL" dirty="0"/>
              <a:t>Luis Duarte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9C41A22B-2A39-A354-06C4-78287F453B24}"/>
              </a:ext>
            </a:extLst>
          </p:cNvPr>
          <p:cNvSpPr txBox="1">
            <a:spLocks/>
          </p:cNvSpPr>
          <p:nvPr/>
        </p:nvSpPr>
        <p:spPr>
          <a:xfrm>
            <a:off x="2730500" y="1628799"/>
            <a:ext cx="8623301" cy="45481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8525">
              <a:lnSpc>
                <a:spcPct val="110000"/>
              </a:lnSpc>
              <a:spcBef>
                <a:spcPts val="0"/>
              </a:spcBef>
              <a:buFont typeface="Arial" panose="020B0604020202020204" pitchFamily="34" charset="0"/>
              <a:buNone/>
            </a:pPr>
            <a:r>
              <a:rPr lang="nl-NL" sz="2400" dirty="0"/>
              <a:t>Hoewel hij sterk verbonden is met de Alentejo, in het zuiden van Portugal, komt Luis Duarte eigenlijk uit de </a:t>
            </a:r>
            <a:r>
              <a:rPr lang="nl-NL" sz="2400" dirty="0" err="1"/>
              <a:t>Douro</a:t>
            </a:r>
            <a:r>
              <a:rPr lang="nl-NL" sz="2400" dirty="0"/>
              <a:t>. Duarte heeft zich gevestigd als een van de meest gerespecteerde wijnconsultants van de Alentejo en heeft bijgedragen aan succesvolle bedrijfs- en wijnbouwprojecten. Deze projecten omvatten </a:t>
            </a:r>
            <a:r>
              <a:rPr lang="nl-NL" sz="2400" dirty="0" err="1"/>
              <a:t>Quinta</a:t>
            </a:r>
            <a:r>
              <a:rPr lang="nl-NL" sz="2400" dirty="0"/>
              <a:t> da </a:t>
            </a:r>
            <a:r>
              <a:rPr lang="nl-NL" sz="2400" dirty="0" err="1"/>
              <a:t>Malhadinha</a:t>
            </a:r>
            <a:r>
              <a:rPr lang="nl-NL" sz="2400" dirty="0"/>
              <a:t> en </a:t>
            </a:r>
            <a:r>
              <a:rPr lang="nl-NL" sz="2400" dirty="0" err="1"/>
              <a:t>Quinta</a:t>
            </a:r>
            <a:r>
              <a:rPr lang="nl-NL" sz="2400" dirty="0"/>
              <a:t> do </a:t>
            </a:r>
            <a:r>
              <a:rPr lang="nl-NL" sz="2400" dirty="0" err="1"/>
              <a:t>Mouro</a:t>
            </a:r>
            <a:r>
              <a:rPr lang="nl-NL" sz="2400" dirty="0"/>
              <a:t>, evenals Alentejo </a:t>
            </a:r>
            <a:r>
              <a:rPr lang="nl-NL" sz="2400" dirty="0" err="1"/>
              <a:t>ex-libris</a:t>
            </a:r>
            <a:r>
              <a:rPr lang="nl-NL" sz="2400" dirty="0"/>
              <a:t> wijnen genaamd "</a:t>
            </a:r>
            <a:r>
              <a:rPr lang="nl-NL" sz="2400" dirty="0" err="1"/>
              <a:t>Marias</a:t>
            </a:r>
            <a:r>
              <a:rPr lang="nl-NL" sz="2400" dirty="0"/>
              <a:t> </a:t>
            </a:r>
            <a:r>
              <a:rPr lang="nl-NL" sz="2400" dirty="0" err="1"/>
              <a:t>Malhadinha</a:t>
            </a:r>
            <a:r>
              <a:rPr lang="nl-NL" sz="2400" dirty="0"/>
              <a:t>" en "</a:t>
            </a:r>
            <a:r>
              <a:rPr lang="nl-NL" sz="2400" dirty="0" err="1"/>
              <a:t>Quinta</a:t>
            </a:r>
            <a:r>
              <a:rPr lang="nl-NL" sz="2400" dirty="0"/>
              <a:t> do </a:t>
            </a:r>
            <a:r>
              <a:rPr lang="nl-NL" sz="2400" dirty="0" err="1"/>
              <a:t>Mouro</a:t>
            </a:r>
            <a:r>
              <a:rPr lang="nl-NL" sz="2400" dirty="0"/>
              <a:t> Gold label".</a:t>
            </a:r>
          </a:p>
          <a:p>
            <a:pPr marL="0" indent="0" defTabSz="898525">
              <a:lnSpc>
                <a:spcPct val="110000"/>
              </a:lnSpc>
              <a:spcBef>
                <a:spcPts val="0"/>
              </a:spcBef>
              <a:buFont typeface="Arial" panose="020B0604020202020204" pitchFamily="34" charset="0"/>
              <a:buNone/>
            </a:pPr>
            <a:endParaRPr lang="nl-NL" sz="2400" dirty="0"/>
          </a:p>
          <a:p>
            <a:pPr marL="0" indent="0" defTabSz="898525">
              <a:lnSpc>
                <a:spcPct val="110000"/>
              </a:lnSpc>
              <a:spcBef>
                <a:spcPts val="0"/>
              </a:spcBef>
              <a:buFont typeface="Arial" panose="020B0604020202020204" pitchFamily="34" charset="0"/>
              <a:buNone/>
            </a:pPr>
            <a:r>
              <a:rPr lang="nl-NL" sz="2400" dirty="0"/>
              <a:t>De wijn is krachtig met mooie </a:t>
            </a:r>
            <a:r>
              <a:rPr lang="nl-NL" sz="2400" dirty="0" err="1"/>
              <a:t>tannines</a:t>
            </a:r>
            <a:r>
              <a:rPr lang="nl-NL" sz="2400" dirty="0"/>
              <a:t> en eikentonen, die hem een complexe subtiliteit en een soepel mondgevoel geven, als aanvulling op het fruit. De structuur en het mondgevoel brengen alle smaken mooi in balans en geven nuance aan deze pittige Alentejo.</a:t>
            </a:r>
          </a:p>
        </p:txBody>
      </p:sp>
      <p:pic>
        <p:nvPicPr>
          <p:cNvPr id="6" name="Tijdelijke aanduiding voor inhoud 4">
            <a:extLst>
              <a:ext uri="{FF2B5EF4-FFF2-40B4-BE49-F238E27FC236}">
                <a16:creationId xmlns:a16="http://schemas.microsoft.com/office/drawing/2014/main" id="{1DABF7BF-492D-4BC8-91EC-DCDDBDC536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0408" y="1240619"/>
            <a:ext cx="1079128" cy="4936344"/>
          </a:xfrm>
          <a:prstGeom prst="rect">
            <a:avLst/>
          </a:prstGeom>
          <a:effectLst/>
        </p:spPr>
      </p:pic>
      <p:sp>
        <p:nvSpPr>
          <p:cNvPr id="2" name="Titel 1"/>
          <p:cNvSpPr>
            <a:spLocks noGrp="1"/>
          </p:cNvSpPr>
          <p:nvPr>
            <p:ph type="title"/>
          </p:nvPr>
        </p:nvSpPr>
        <p:spPr>
          <a:xfrm>
            <a:off x="838200" y="365126"/>
            <a:ext cx="10730408" cy="1263673"/>
          </a:xfrm>
        </p:spPr>
        <p:txBody>
          <a:bodyPr anchor="t">
            <a:normAutofit fontScale="90000"/>
          </a:bodyPr>
          <a:lstStyle/>
          <a:p>
            <a:r>
              <a:rPr lang="nl-NL" dirty="0" err="1"/>
              <a:t>Rapariga</a:t>
            </a:r>
            <a:r>
              <a:rPr lang="nl-NL" dirty="0"/>
              <a:t> da </a:t>
            </a:r>
            <a:r>
              <a:rPr lang="nl-NL" dirty="0" err="1"/>
              <a:t>Quinta</a:t>
            </a:r>
            <a:r>
              <a:rPr lang="nl-NL" dirty="0"/>
              <a:t> </a:t>
            </a:r>
            <a:r>
              <a:rPr lang="nl-NL" dirty="0" err="1"/>
              <a:t>Reserva</a:t>
            </a:r>
            <a:r>
              <a:rPr lang="nl-NL" dirty="0"/>
              <a:t> 2019,</a:t>
            </a:r>
            <a:br>
              <a:rPr lang="nl-NL" dirty="0"/>
            </a:br>
            <a:r>
              <a:rPr lang="nl-NL" dirty="0"/>
              <a:t>Luis Duarte</a:t>
            </a:r>
          </a:p>
        </p:txBody>
      </p:sp>
    </p:spTree>
    <p:extLst>
      <p:ext uri="{BB962C8B-B14F-4D97-AF65-F5344CB8AC3E}">
        <p14:creationId xmlns:p14="http://schemas.microsoft.com/office/powerpoint/2010/main" val="49261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9C41A22B-2A39-A354-06C4-78287F453B24}"/>
              </a:ext>
            </a:extLst>
          </p:cNvPr>
          <p:cNvSpPr txBox="1">
            <a:spLocks/>
          </p:cNvSpPr>
          <p:nvPr/>
        </p:nvSpPr>
        <p:spPr>
          <a:xfrm>
            <a:off x="2730500" y="1628799"/>
            <a:ext cx="8623301" cy="4548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Alentejo</a:t>
            </a:r>
          </a:p>
          <a:p>
            <a:pPr defTabSz="898525">
              <a:buFont typeface="Arial" panose="020B0604020202020204" pitchFamily="34" charset="0"/>
              <a:buNone/>
            </a:pPr>
            <a:r>
              <a:rPr lang="nl-NL" sz="2400" dirty="0"/>
              <a:t>Druivensoorten:	Alicante </a:t>
            </a:r>
            <a:r>
              <a:rPr lang="nl-NL" sz="2400" dirty="0" err="1"/>
              <a:t>Bouschet</a:t>
            </a:r>
            <a:endParaRPr lang="pt-BR" sz="2400" dirty="0"/>
          </a:p>
          <a:p>
            <a:pPr defTabSz="898525">
              <a:buFont typeface="Arial" panose="020B0604020202020204" pitchFamily="34" charset="0"/>
              <a:buNone/>
            </a:pPr>
            <a:r>
              <a:rPr lang="nl-NL" sz="2400" dirty="0"/>
              <a:t>				</a:t>
            </a:r>
            <a:r>
              <a:rPr lang="nl-NL" sz="2400" dirty="0" err="1"/>
              <a:t>Aragonez</a:t>
            </a:r>
            <a:endParaRPr lang="nl-NL" sz="2400" dirty="0"/>
          </a:p>
          <a:p>
            <a:pPr defTabSz="898525">
              <a:buFont typeface="Arial" panose="020B0604020202020204" pitchFamily="34" charset="0"/>
              <a:buNone/>
            </a:pPr>
            <a:r>
              <a:rPr lang="nl-NL" sz="2400" dirty="0"/>
              <a:t>				</a:t>
            </a:r>
            <a:r>
              <a:rPr lang="nl-NL" sz="2400" dirty="0" err="1"/>
              <a:t>Touriga</a:t>
            </a:r>
            <a:r>
              <a:rPr lang="nl-NL" sz="2400" dirty="0"/>
              <a:t> </a:t>
            </a:r>
            <a:r>
              <a:rPr lang="nl-NL" sz="2400" dirty="0" err="1"/>
              <a:t>Nacional</a:t>
            </a:r>
            <a:r>
              <a:rPr lang="nl-NL" sz="2400" dirty="0"/>
              <a:t>	</a:t>
            </a:r>
          </a:p>
          <a:p>
            <a:pPr marL="0" indent="0">
              <a:buFont typeface="Arial" panose="020B0604020202020204" pitchFamily="34" charset="0"/>
              <a:buNone/>
            </a:pPr>
            <a:endParaRPr lang="nl-NL" sz="2400" dirty="0"/>
          </a:p>
          <a:p>
            <a:pPr marL="0" indent="0">
              <a:buFont typeface="Arial" panose="020B0604020202020204" pitchFamily="34" charset="0"/>
              <a:buNone/>
            </a:pPr>
            <a:r>
              <a:rPr lang="nl-NL" sz="2400" dirty="0"/>
              <a:t>De wijn is krachtig met mooie </a:t>
            </a:r>
            <a:r>
              <a:rPr lang="nl-NL" sz="2400" dirty="0" err="1"/>
              <a:t>tannines</a:t>
            </a:r>
            <a:r>
              <a:rPr lang="nl-NL" sz="2400" dirty="0"/>
              <a:t> en eikentonen, die hem een complexe subtiliteit en een soepel mondgevoel geven, als aanvulling op het fruit. De structuur en het mondgevoel brengen alle smaken mooi in balans en geven nuance aan deze pittige Alentejo.</a:t>
            </a:r>
          </a:p>
          <a:p>
            <a:pPr marL="0" indent="0">
              <a:buFont typeface="Arial" panose="020B0604020202020204" pitchFamily="34" charset="0"/>
              <a:buNone/>
            </a:pPr>
            <a:r>
              <a:rPr lang="nl-NL" sz="2400" dirty="0"/>
              <a:t>Horizon </a:t>
            </a:r>
            <a:r>
              <a:rPr lang="nl-NL" sz="2400" dirty="0" err="1"/>
              <a:t>Wines</a:t>
            </a:r>
            <a:r>
              <a:rPr lang="nl-NL" sz="2400" dirty="0"/>
              <a:t> € 13,95</a:t>
            </a:r>
          </a:p>
        </p:txBody>
      </p:sp>
      <p:pic>
        <p:nvPicPr>
          <p:cNvPr id="6" name="Tijdelijke aanduiding voor inhoud 4">
            <a:extLst>
              <a:ext uri="{FF2B5EF4-FFF2-40B4-BE49-F238E27FC236}">
                <a16:creationId xmlns:a16="http://schemas.microsoft.com/office/drawing/2014/main" id="{1DABF7BF-492D-4BC8-91EC-DCDDBDC536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0408" y="1240619"/>
            <a:ext cx="1079128" cy="4936344"/>
          </a:xfrm>
          <a:prstGeom prst="rect">
            <a:avLst/>
          </a:prstGeom>
          <a:effectLst/>
        </p:spPr>
      </p:pic>
      <p:sp>
        <p:nvSpPr>
          <p:cNvPr id="2" name="Titel 1"/>
          <p:cNvSpPr>
            <a:spLocks noGrp="1"/>
          </p:cNvSpPr>
          <p:nvPr>
            <p:ph type="title"/>
          </p:nvPr>
        </p:nvSpPr>
        <p:spPr>
          <a:xfrm>
            <a:off x="838200" y="365126"/>
            <a:ext cx="10730408" cy="1263673"/>
          </a:xfrm>
        </p:spPr>
        <p:txBody>
          <a:bodyPr anchor="t">
            <a:normAutofit fontScale="90000"/>
          </a:bodyPr>
          <a:lstStyle/>
          <a:p>
            <a:r>
              <a:rPr lang="nl-NL" dirty="0" err="1"/>
              <a:t>Rapariga</a:t>
            </a:r>
            <a:r>
              <a:rPr lang="nl-NL" dirty="0"/>
              <a:t> da </a:t>
            </a:r>
            <a:r>
              <a:rPr lang="nl-NL" dirty="0" err="1"/>
              <a:t>Quinta</a:t>
            </a:r>
            <a:r>
              <a:rPr lang="nl-NL" dirty="0"/>
              <a:t> </a:t>
            </a:r>
            <a:r>
              <a:rPr lang="nl-NL" dirty="0" err="1"/>
              <a:t>Reserva</a:t>
            </a:r>
            <a:r>
              <a:rPr lang="nl-NL" dirty="0"/>
              <a:t> 2019,</a:t>
            </a:r>
            <a:br>
              <a:rPr lang="nl-NL" dirty="0"/>
            </a:br>
            <a:r>
              <a:rPr lang="nl-NL" dirty="0"/>
              <a:t>Luis Duarte</a:t>
            </a:r>
          </a:p>
        </p:txBody>
      </p:sp>
    </p:spTree>
    <p:extLst>
      <p:ext uri="{BB962C8B-B14F-4D97-AF65-F5344CB8AC3E}">
        <p14:creationId xmlns:p14="http://schemas.microsoft.com/office/powerpoint/2010/main" val="99493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a:bodyPr>
          <a:lstStyle/>
          <a:p>
            <a:r>
              <a:rPr lang="nl-NL" dirty="0" err="1"/>
              <a:t>Falcoaria</a:t>
            </a:r>
            <a:r>
              <a:rPr lang="nl-NL" dirty="0"/>
              <a:t> Tinto 2016, </a:t>
            </a:r>
            <a:r>
              <a:rPr lang="nl-NL" dirty="0" err="1"/>
              <a:t>Casal</a:t>
            </a:r>
            <a:r>
              <a:rPr lang="nl-NL" dirty="0"/>
              <a:t> </a:t>
            </a:r>
            <a:r>
              <a:rPr lang="nl-NL" dirty="0" err="1"/>
              <a:t>Branco</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pic>
        <p:nvPicPr>
          <p:cNvPr id="7" name="Tijdelijke aanduiding voor inhoud 4">
            <a:extLst>
              <a:ext uri="{FF2B5EF4-FFF2-40B4-BE49-F238E27FC236}">
                <a16:creationId xmlns:a16="http://schemas.microsoft.com/office/drawing/2014/main" id="{A90AB9AA-9B05-4BC5-939B-5C4A115302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5400" y="1122236"/>
            <a:ext cx="1682181" cy="5102352"/>
          </a:xfrm>
          <a:prstGeom prst="rect">
            <a:avLst/>
          </a:prstGeom>
          <a:effectLst/>
        </p:spPr>
      </p:pic>
      <p:sp>
        <p:nvSpPr>
          <p:cNvPr id="5" name="Tijdelijke aanduiding voor inhoud 3">
            <a:extLst>
              <a:ext uri="{FF2B5EF4-FFF2-40B4-BE49-F238E27FC236}">
                <a16:creationId xmlns:a16="http://schemas.microsoft.com/office/drawing/2014/main" id="{3DB72725-0B11-EB46-0268-257A84D8133C}"/>
              </a:ext>
            </a:extLst>
          </p:cNvPr>
          <p:cNvSpPr txBox="1">
            <a:spLocks/>
          </p:cNvSpPr>
          <p:nvPr/>
        </p:nvSpPr>
        <p:spPr>
          <a:xfrm>
            <a:off x="2730500" y="1628799"/>
            <a:ext cx="8623301" cy="4464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a:t>
            </a:r>
            <a:r>
              <a:rPr lang="nl-NL" sz="2400" dirty="0" err="1"/>
              <a:t>Tejo</a:t>
            </a:r>
            <a:endParaRPr lang="nl-NL" sz="2400" dirty="0"/>
          </a:p>
          <a:p>
            <a:pPr defTabSz="898525">
              <a:buFont typeface="Arial" panose="020B0604020202020204" pitchFamily="34" charset="0"/>
              <a:buNone/>
            </a:pPr>
            <a:r>
              <a:rPr lang="nl-NL" sz="2400" dirty="0"/>
              <a:t>Druivensoorten:	Alicante </a:t>
            </a:r>
            <a:r>
              <a:rPr lang="nl-NL" sz="2400" dirty="0" err="1"/>
              <a:t>Bouschet</a:t>
            </a:r>
            <a:endParaRPr lang="pt-BR" sz="2400" dirty="0"/>
          </a:p>
          <a:p>
            <a:pPr defTabSz="898525">
              <a:buFont typeface="Arial" panose="020B0604020202020204" pitchFamily="34" charset="0"/>
              <a:buNone/>
            </a:pPr>
            <a:r>
              <a:rPr lang="nl-NL" sz="2400" dirty="0"/>
              <a:t>				Cabernet Sauvignon</a:t>
            </a:r>
          </a:p>
          <a:p>
            <a:pPr defTabSz="898525">
              <a:buFont typeface="Arial" panose="020B0604020202020204" pitchFamily="34" charset="0"/>
              <a:buNone/>
            </a:pPr>
            <a:r>
              <a:rPr lang="nl-NL" sz="2400" dirty="0"/>
              <a:t>				Castelão</a:t>
            </a:r>
          </a:p>
          <a:p>
            <a:pPr defTabSz="898525">
              <a:buFont typeface="Arial" panose="020B0604020202020204" pitchFamily="34" charset="0"/>
              <a:buNone/>
            </a:pPr>
            <a:r>
              <a:rPr lang="nl-NL" sz="2400" dirty="0"/>
              <a:t>				Petit Verdot</a:t>
            </a:r>
          </a:p>
          <a:p>
            <a:pPr defTabSz="898525">
              <a:buFont typeface="Arial" panose="020B0604020202020204" pitchFamily="34" charset="0"/>
              <a:buNone/>
            </a:pPr>
            <a:r>
              <a:rPr lang="nl-NL" sz="2400" dirty="0"/>
              <a:t>				Touriga Nacional</a:t>
            </a:r>
          </a:p>
          <a:p>
            <a:pPr defTabSz="898525">
              <a:buFont typeface="Arial" panose="020B0604020202020204" pitchFamily="34" charset="0"/>
              <a:buNone/>
            </a:pPr>
            <a:endParaRPr lang="nl-NL" sz="2400" dirty="0"/>
          </a:p>
          <a:p>
            <a:pPr defTabSz="898525">
              <a:buFont typeface="Arial" panose="020B0604020202020204" pitchFamily="34" charset="0"/>
              <a:buNone/>
            </a:pPr>
            <a:endParaRPr lang="nl-NL" sz="2400" dirty="0"/>
          </a:p>
          <a:p>
            <a:pPr defTabSz="898525">
              <a:buFont typeface="Arial" panose="020B0604020202020204" pitchFamily="34" charset="0"/>
              <a:buNone/>
            </a:pPr>
            <a:endParaRPr lang="nl-NL" sz="2400" dirty="0"/>
          </a:p>
        </p:txBody>
      </p:sp>
    </p:spTree>
    <p:extLst>
      <p:ext uri="{BB962C8B-B14F-4D97-AF65-F5344CB8AC3E}">
        <p14:creationId xmlns:p14="http://schemas.microsoft.com/office/powerpoint/2010/main" val="108920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a:bodyPr>
          <a:lstStyle/>
          <a:p>
            <a:r>
              <a:rPr lang="nl-NL" dirty="0" err="1"/>
              <a:t>Falcoaria</a:t>
            </a:r>
            <a:r>
              <a:rPr lang="nl-NL" dirty="0"/>
              <a:t> Tinto 2016, </a:t>
            </a:r>
            <a:r>
              <a:rPr lang="nl-NL" dirty="0" err="1"/>
              <a:t>Casal</a:t>
            </a:r>
            <a:r>
              <a:rPr lang="nl-NL" dirty="0"/>
              <a:t> </a:t>
            </a:r>
            <a:r>
              <a:rPr lang="nl-NL" dirty="0" err="1"/>
              <a:t>Branco</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pic>
        <p:nvPicPr>
          <p:cNvPr id="7" name="Tijdelijke aanduiding voor inhoud 4">
            <a:extLst>
              <a:ext uri="{FF2B5EF4-FFF2-40B4-BE49-F238E27FC236}">
                <a16:creationId xmlns:a16="http://schemas.microsoft.com/office/drawing/2014/main" id="{A90AB9AA-9B05-4BC5-939B-5C4A115302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5400" y="1122236"/>
            <a:ext cx="1682181" cy="5102352"/>
          </a:xfrm>
          <a:prstGeom prst="rect">
            <a:avLst/>
          </a:prstGeom>
          <a:effectLst/>
        </p:spPr>
      </p:pic>
      <p:sp>
        <p:nvSpPr>
          <p:cNvPr id="5" name="Tijdelijke aanduiding voor inhoud 3">
            <a:extLst>
              <a:ext uri="{FF2B5EF4-FFF2-40B4-BE49-F238E27FC236}">
                <a16:creationId xmlns:a16="http://schemas.microsoft.com/office/drawing/2014/main" id="{3DB72725-0B11-EB46-0268-257A84D8133C}"/>
              </a:ext>
            </a:extLst>
          </p:cNvPr>
          <p:cNvSpPr txBox="1">
            <a:spLocks/>
          </p:cNvSpPr>
          <p:nvPr/>
        </p:nvSpPr>
        <p:spPr>
          <a:xfrm>
            <a:off x="2730499" y="1248078"/>
            <a:ext cx="8623301" cy="4976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8525">
              <a:lnSpc>
                <a:spcPct val="120000"/>
              </a:lnSpc>
              <a:spcBef>
                <a:spcPts val="0"/>
              </a:spcBef>
              <a:buFont typeface="Arial" panose="020B0604020202020204" pitchFamily="34" charset="0"/>
              <a:buNone/>
            </a:pPr>
            <a:r>
              <a:rPr lang="nl-NL" sz="2400" b="1" dirty="0" err="1"/>
              <a:t>Quinta</a:t>
            </a:r>
            <a:r>
              <a:rPr lang="nl-NL" sz="2400" b="1" dirty="0"/>
              <a:t> do </a:t>
            </a:r>
            <a:r>
              <a:rPr lang="nl-NL" sz="2400" b="1" dirty="0" err="1"/>
              <a:t>Casal</a:t>
            </a:r>
            <a:r>
              <a:rPr lang="nl-NL" sz="2400" b="1" dirty="0"/>
              <a:t> Branco </a:t>
            </a:r>
            <a:r>
              <a:rPr lang="nl-NL" sz="2400" dirty="0"/>
              <a:t>ligt aan de linkeroever van de Taag en bestaat meer dan 200 jaar. Het landgoed strekt zich uit over 1.100 hectare. Hiervan is 119 hectare bezet door wijnstokken op heidegrond. Het begin van de 20e eeuw is gekenmerkt door het planten van nieuwe druivenrassen, modernisering en uitbreiding van de wijnmakerij en andere infrastructuren. Wijnmaker Manuel Lobo is in Portugal gekozen tot wijnmaker van het jaar 2020. Deze Portugese blend behoudt het fruit in neus en mond. Kersen, pruimen, donkere bessen, gedroogd hout en een zachte, kruidige toets. Gebalanceerde zuren en </a:t>
            </a:r>
            <a:r>
              <a:rPr lang="nl-NL" sz="2400" dirty="0" err="1"/>
              <a:t>tannines</a:t>
            </a:r>
            <a:r>
              <a:rPr lang="nl-NL" sz="2400" dirty="0"/>
              <a:t> maken het stevig genoeg. Veel verschillende laagjes in de afdronk met een goed evenwicht.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ortugal-map-large.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38200" y="980728"/>
            <a:ext cx="4218449" cy="5339810"/>
          </a:xfrm>
          <a:prstGeom prst="rect">
            <a:avLst/>
          </a:prstGeom>
          <a:noFill/>
        </p:spPr>
      </p:pic>
      <p:sp>
        <p:nvSpPr>
          <p:cNvPr id="12" name="Title 1">
            <a:extLst>
              <a:ext uri="{FF2B5EF4-FFF2-40B4-BE49-F238E27FC236}">
                <a16:creationId xmlns:a16="http://schemas.microsoft.com/office/drawing/2014/main" id="{4549ECC1-B56D-B9C7-3DCA-CFA91537CE2D}"/>
              </a:ext>
            </a:extLst>
          </p:cNvPr>
          <p:cNvSpPr>
            <a:spLocks noGrp="1"/>
          </p:cNvSpPr>
          <p:nvPr>
            <p:ph type="title"/>
          </p:nvPr>
        </p:nvSpPr>
        <p:spPr>
          <a:xfrm>
            <a:off x="838200" y="365126"/>
            <a:ext cx="10431483" cy="696632"/>
          </a:xfrm>
        </p:spPr>
        <p:txBody>
          <a:bodyPr anchor="b">
            <a:normAutofit/>
          </a:bodyPr>
          <a:lstStyle/>
          <a:p>
            <a:r>
              <a:rPr lang="en-US" dirty="0" err="1"/>
              <a:t>Wijnstreken</a:t>
            </a:r>
            <a:r>
              <a:rPr lang="en-US" dirty="0"/>
              <a:t> Portugal</a:t>
            </a:r>
          </a:p>
        </p:txBody>
      </p:sp>
      <p:sp>
        <p:nvSpPr>
          <p:cNvPr id="3" name="Tijdelijke aanduiding voor inhoud 2"/>
          <p:cNvSpPr>
            <a:spLocks noGrp="1"/>
          </p:cNvSpPr>
          <p:nvPr>
            <p:ph sz="half" idx="2"/>
          </p:nvPr>
        </p:nvSpPr>
        <p:spPr>
          <a:xfrm>
            <a:off x="5180652" y="1340768"/>
            <a:ext cx="2736304" cy="3785652"/>
          </a:xfrm>
          <a:ln>
            <a:solidFill>
              <a:schemeClr val="tx1"/>
            </a:solidFill>
          </a:ln>
          <a:effectLst>
            <a:outerShdw blurRad="63500" sx="102000" sy="102000" algn="ctr" rotWithShape="0">
              <a:prstClr val="black">
                <a:alpha val="40000"/>
              </a:prstClr>
            </a:outerShdw>
          </a:effectLst>
        </p:spPr>
        <p:txBody>
          <a:bodyPr>
            <a:normAutofit lnSpcReduction="10000"/>
          </a:bodyPr>
          <a:lstStyle/>
          <a:p>
            <a:pPr>
              <a:buNone/>
            </a:pPr>
            <a:r>
              <a:rPr lang="nl-NL" sz="2400" b="1" u="sng" dirty="0"/>
              <a:t>In het noorden:</a:t>
            </a:r>
          </a:p>
          <a:p>
            <a:pPr marL="457200" indent="-457200">
              <a:buFont typeface="+mj-lt"/>
              <a:buAutoNum type="arabicPeriod"/>
            </a:pPr>
            <a:r>
              <a:rPr lang="pt-BR" sz="2400" dirty="0"/>
              <a:t>Vinho Verde</a:t>
            </a:r>
          </a:p>
          <a:p>
            <a:pPr marL="457200" indent="-457200">
              <a:buFont typeface="+mj-lt"/>
              <a:buAutoNum type="arabicPeriod"/>
            </a:pPr>
            <a:r>
              <a:rPr lang="pt-BR" sz="2400" dirty="0"/>
              <a:t>Tras-os-Montes</a:t>
            </a:r>
          </a:p>
          <a:p>
            <a:pPr marL="457200" indent="-457200">
              <a:buFont typeface="+mj-lt"/>
              <a:buAutoNum type="arabicPeriod"/>
            </a:pPr>
            <a:r>
              <a:rPr lang="pt-BR" sz="2400" dirty="0"/>
              <a:t>Porto e Douro</a:t>
            </a:r>
          </a:p>
          <a:p>
            <a:pPr marL="457200" indent="-457200">
              <a:buFont typeface="+mj-lt"/>
              <a:buAutoNum type="arabicPeriod"/>
            </a:pPr>
            <a:r>
              <a:rPr lang="pt-BR" sz="2400" dirty="0"/>
              <a:t>Távora e Varosa</a:t>
            </a:r>
          </a:p>
          <a:p>
            <a:pPr marL="457200" indent="-457200">
              <a:buFont typeface="+mj-lt"/>
              <a:buAutoNum type="arabicPeriod"/>
            </a:pPr>
            <a:r>
              <a:rPr lang="pt-BR" sz="2400" dirty="0"/>
              <a:t>Lafões</a:t>
            </a:r>
          </a:p>
          <a:p>
            <a:pPr marL="457200" indent="-457200">
              <a:buFont typeface="+mj-lt"/>
              <a:buAutoNum type="arabicPeriod"/>
            </a:pPr>
            <a:r>
              <a:rPr lang="pt-BR" sz="2400" dirty="0"/>
              <a:t>Dão</a:t>
            </a:r>
          </a:p>
          <a:p>
            <a:pPr marL="457200" indent="-457200">
              <a:buFont typeface="+mj-lt"/>
              <a:buAutoNum type="arabicPeriod"/>
            </a:pPr>
            <a:r>
              <a:rPr lang="pt-BR" sz="2400" dirty="0"/>
              <a:t>Bairrada</a:t>
            </a:r>
          </a:p>
          <a:p>
            <a:pPr marL="457200" indent="-457200">
              <a:buFont typeface="+mj-lt"/>
              <a:buAutoNum type="arabicPeriod"/>
            </a:pPr>
            <a:r>
              <a:rPr lang="pt-BR" sz="2400" dirty="0"/>
              <a:t>Beira Interior</a:t>
            </a:r>
          </a:p>
        </p:txBody>
      </p:sp>
      <p:sp>
        <p:nvSpPr>
          <p:cNvPr id="2" name="Tekstvak 1">
            <a:extLst>
              <a:ext uri="{FF2B5EF4-FFF2-40B4-BE49-F238E27FC236}">
                <a16:creationId xmlns:a16="http://schemas.microsoft.com/office/drawing/2014/main" id="{FF4E0CB3-17E0-10F6-7FE2-3E8D15341605}"/>
              </a:ext>
            </a:extLst>
          </p:cNvPr>
          <p:cNvSpPr txBox="1"/>
          <p:nvPr/>
        </p:nvSpPr>
        <p:spPr>
          <a:xfrm>
            <a:off x="8306619" y="1340768"/>
            <a:ext cx="2952328" cy="3785652"/>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r>
              <a:rPr lang="pt-BR" sz="2400" b="1" dirty="0">
                <a:latin typeface="Calibri" panose="020F0502020204030204" pitchFamily="34" charset="0"/>
                <a:cs typeface="Calibri" panose="020F0502020204030204" pitchFamily="34" charset="0"/>
              </a:rPr>
              <a:t>Rond Lisboa</a:t>
            </a:r>
            <a:r>
              <a:rPr lang="pt-BR" sz="2400" dirty="0">
                <a:latin typeface="Calibri" panose="020F0502020204030204" pitchFamily="34" charset="0"/>
                <a:cs typeface="Calibri" panose="020F0502020204030204" pitchFamily="34" charset="0"/>
              </a:rPr>
              <a:t> </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Encostas de Aire</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Óbidos</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Alenquer</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Arruda</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Torres Vedras</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Lourinhã</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Bucelas</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Carcavelos</a:t>
            </a:r>
          </a:p>
          <a:p>
            <a:pPr marL="457200" indent="-457200">
              <a:buFont typeface="+mj-lt"/>
              <a:buAutoNum type="arabicPeriod" startAt="9"/>
            </a:pPr>
            <a:r>
              <a:rPr lang="pt-BR" sz="2400" dirty="0">
                <a:latin typeface="Calibri" panose="020F0502020204030204" pitchFamily="34" charset="0"/>
                <a:cs typeface="Calibri" panose="020F0502020204030204" pitchFamily="34" charset="0"/>
              </a:rPr>
              <a:t>Colares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a:bodyPr>
          <a:lstStyle/>
          <a:p>
            <a:r>
              <a:rPr lang="nl-NL" dirty="0" err="1"/>
              <a:t>Falcoaria</a:t>
            </a:r>
            <a:r>
              <a:rPr lang="nl-NL" dirty="0"/>
              <a:t> Tinto 2016, </a:t>
            </a:r>
            <a:r>
              <a:rPr lang="nl-NL" dirty="0" err="1"/>
              <a:t>Casal</a:t>
            </a:r>
            <a:r>
              <a:rPr lang="nl-NL" dirty="0"/>
              <a:t> </a:t>
            </a:r>
            <a:r>
              <a:rPr lang="nl-NL" dirty="0" err="1"/>
              <a:t>Branco</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pic>
        <p:nvPicPr>
          <p:cNvPr id="7" name="Tijdelijke aanduiding voor inhoud 4">
            <a:extLst>
              <a:ext uri="{FF2B5EF4-FFF2-40B4-BE49-F238E27FC236}">
                <a16:creationId xmlns:a16="http://schemas.microsoft.com/office/drawing/2014/main" id="{A90AB9AA-9B05-4BC5-939B-5C4A115302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5400" y="1122236"/>
            <a:ext cx="1682181" cy="5102352"/>
          </a:xfrm>
          <a:prstGeom prst="rect">
            <a:avLst/>
          </a:prstGeom>
          <a:effectLst/>
        </p:spPr>
      </p:pic>
      <p:sp>
        <p:nvSpPr>
          <p:cNvPr id="5" name="Tijdelijke aanduiding voor inhoud 3">
            <a:extLst>
              <a:ext uri="{FF2B5EF4-FFF2-40B4-BE49-F238E27FC236}">
                <a16:creationId xmlns:a16="http://schemas.microsoft.com/office/drawing/2014/main" id="{3DB72725-0B11-EB46-0268-257A84D8133C}"/>
              </a:ext>
            </a:extLst>
          </p:cNvPr>
          <p:cNvSpPr txBox="1">
            <a:spLocks/>
          </p:cNvSpPr>
          <p:nvPr/>
        </p:nvSpPr>
        <p:spPr>
          <a:xfrm>
            <a:off x="2730500" y="1412776"/>
            <a:ext cx="8623301" cy="4764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Ribatejo</a:t>
            </a:r>
          </a:p>
          <a:p>
            <a:pPr defTabSz="898525">
              <a:buFont typeface="Arial" panose="020B0604020202020204" pitchFamily="34" charset="0"/>
              <a:buNone/>
            </a:pPr>
            <a:r>
              <a:rPr lang="nl-NL" sz="2400" dirty="0"/>
              <a:t>Druivensoorten:	Alicante </a:t>
            </a:r>
            <a:r>
              <a:rPr lang="nl-NL" sz="2400" dirty="0" err="1"/>
              <a:t>Bouschet</a:t>
            </a:r>
            <a:endParaRPr lang="pt-BR" sz="2400" dirty="0"/>
          </a:p>
          <a:p>
            <a:pPr defTabSz="898525">
              <a:buFont typeface="Arial" panose="020B0604020202020204" pitchFamily="34" charset="0"/>
              <a:buNone/>
            </a:pPr>
            <a:r>
              <a:rPr lang="nl-NL" sz="2400" dirty="0"/>
              <a:t>				Cabernet Sauvignon</a:t>
            </a:r>
          </a:p>
          <a:p>
            <a:pPr defTabSz="898525">
              <a:buFont typeface="Arial" panose="020B0604020202020204" pitchFamily="34" charset="0"/>
              <a:buNone/>
            </a:pPr>
            <a:r>
              <a:rPr lang="nl-NL" sz="2400" dirty="0"/>
              <a:t>				Castelão</a:t>
            </a:r>
          </a:p>
          <a:p>
            <a:pPr defTabSz="898525">
              <a:buFont typeface="Arial" panose="020B0604020202020204" pitchFamily="34" charset="0"/>
              <a:buNone/>
            </a:pPr>
            <a:r>
              <a:rPr lang="nl-NL" sz="2400" dirty="0"/>
              <a:t>				Petit Verdot</a:t>
            </a:r>
          </a:p>
          <a:p>
            <a:pPr defTabSz="898525">
              <a:buFont typeface="Arial" panose="020B0604020202020204" pitchFamily="34" charset="0"/>
              <a:buNone/>
            </a:pPr>
            <a:r>
              <a:rPr lang="nl-NL" sz="2400" dirty="0"/>
              <a:t>				Touriga Nacional</a:t>
            </a:r>
          </a:p>
          <a:p>
            <a:pPr marL="0" indent="0">
              <a:buFont typeface="Arial" panose="020B0604020202020204" pitchFamily="34" charset="0"/>
              <a:buNone/>
            </a:pPr>
            <a:r>
              <a:rPr lang="nl-NL" sz="2400" dirty="0"/>
              <a:t>Deze Portugese blend behoudt het fruit in neus en mond. Kersen, pruimen, donkere bessen, gedroogd hout en een zachte, kruidige toets. Gebalanceerde zuren en </a:t>
            </a:r>
            <a:r>
              <a:rPr lang="nl-NL" sz="2400" dirty="0" err="1"/>
              <a:t>tannines</a:t>
            </a:r>
            <a:r>
              <a:rPr lang="nl-NL" sz="2400" dirty="0"/>
              <a:t> maken het stevig genoeg. Veel verschillende laagjes in de afdronk met een goed evenwicht.</a:t>
            </a:r>
          </a:p>
          <a:p>
            <a:pPr marL="0" indent="0">
              <a:buFont typeface="Arial" panose="020B0604020202020204" pitchFamily="34" charset="0"/>
              <a:buNone/>
            </a:pPr>
            <a:r>
              <a:rPr lang="nl-NL" sz="2400" dirty="0"/>
              <a:t>Troughthegrapevine.com Amsterdam € 13,75</a:t>
            </a:r>
          </a:p>
        </p:txBody>
      </p:sp>
    </p:spTree>
    <p:extLst>
      <p:ext uri="{BB962C8B-B14F-4D97-AF65-F5344CB8AC3E}">
        <p14:creationId xmlns:p14="http://schemas.microsoft.com/office/powerpoint/2010/main" val="19986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767730"/>
          </a:xfrm>
        </p:spPr>
        <p:txBody>
          <a:bodyPr>
            <a:normAutofit fontScale="90000"/>
          </a:bodyPr>
          <a:lstStyle/>
          <a:p>
            <a:br>
              <a:rPr lang="nl-NL" dirty="0"/>
            </a:br>
            <a:br>
              <a:rPr lang="nl-NL" dirty="0"/>
            </a:br>
            <a:r>
              <a:rPr lang="nl-NL" dirty="0"/>
              <a:t>Alicante </a:t>
            </a:r>
            <a:r>
              <a:rPr lang="nl-NL" dirty="0" err="1"/>
              <a:t>Bouschet</a:t>
            </a:r>
            <a:r>
              <a:rPr lang="nl-NL" dirty="0"/>
              <a:t> 2015 </a:t>
            </a:r>
            <a:r>
              <a:rPr lang="nl-NL" dirty="0" err="1"/>
              <a:t>Reserva</a:t>
            </a:r>
            <a:r>
              <a:rPr lang="nl-NL" dirty="0"/>
              <a:t>, </a:t>
            </a:r>
            <a:r>
              <a:rPr lang="nl-NL" dirty="0" err="1"/>
              <a:t>Herdade</a:t>
            </a:r>
            <a:r>
              <a:rPr lang="nl-NL" dirty="0"/>
              <a:t> da </a:t>
            </a:r>
            <a:r>
              <a:rPr lang="nl-NL" dirty="0" err="1"/>
              <a:t>Fonte</a:t>
            </a:r>
            <a:r>
              <a:rPr lang="nl-NL" dirty="0"/>
              <a:t> </a:t>
            </a:r>
            <a:r>
              <a:rPr lang="nl-NL" dirty="0" err="1"/>
              <a:t>Coberta</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pic>
        <p:nvPicPr>
          <p:cNvPr id="6" name="Tijdelijke aanduiding voor inhoud 4">
            <a:extLst>
              <a:ext uri="{FF2B5EF4-FFF2-40B4-BE49-F238E27FC236}">
                <a16:creationId xmlns:a16="http://schemas.microsoft.com/office/drawing/2014/main" id="{14490623-43B1-4231-9767-13B858C5FE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19336" y="1412776"/>
            <a:ext cx="2492040" cy="4880554"/>
          </a:xfrm>
          <a:prstGeom prst="rect">
            <a:avLst/>
          </a:prstGeom>
        </p:spPr>
      </p:pic>
      <p:sp>
        <p:nvSpPr>
          <p:cNvPr id="5" name="Tijdelijke aanduiding voor inhoud 3">
            <a:extLst>
              <a:ext uri="{FF2B5EF4-FFF2-40B4-BE49-F238E27FC236}">
                <a16:creationId xmlns:a16="http://schemas.microsoft.com/office/drawing/2014/main" id="{07F2C007-BDC1-2907-147A-5CD48C6B5F6B}"/>
              </a:ext>
            </a:extLst>
          </p:cNvPr>
          <p:cNvSpPr txBox="1">
            <a:spLocks/>
          </p:cNvSpPr>
          <p:nvPr/>
        </p:nvSpPr>
        <p:spPr>
          <a:xfrm>
            <a:off x="2730500" y="1772815"/>
            <a:ext cx="8623301" cy="4404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Alentejo</a:t>
            </a:r>
          </a:p>
          <a:p>
            <a:pPr defTabSz="898525">
              <a:buFont typeface="Arial" panose="020B0604020202020204" pitchFamily="34" charset="0"/>
              <a:buNone/>
            </a:pPr>
            <a:r>
              <a:rPr lang="nl-NL" sz="2400" dirty="0"/>
              <a:t>Druivensoorten:	Alicante </a:t>
            </a:r>
            <a:r>
              <a:rPr lang="nl-NL" sz="2400" dirty="0" err="1"/>
              <a:t>Bouschet</a:t>
            </a:r>
            <a:endParaRPr lang="pt-BR" sz="2400" dirty="0"/>
          </a:p>
          <a:p>
            <a:pPr defTabSz="898525">
              <a:buFont typeface="Arial" panose="020B0604020202020204" pitchFamily="34" charset="0"/>
              <a:buNone/>
            </a:pPr>
            <a:r>
              <a:rPr lang="nl-NL" sz="2400" dirty="0"/>
              <a:t>				</a:t>
            </a:r>
          </a:p>
          <a:p>
            <a:pPr defTabSz="898525">
              <a:buFont typeface="Arial" panose="020B0604020202020204" pitchFamily="34" charset="0"/>
              <a:buNone/>
            </a:pPr>
            <a:endParaRPr lang="nl-NL"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767730"/>
          </a:xfrm>
        </p:spPr>
        <p:txBody>
          <a:bodyPr>
            <a:normAutofit fontScale="90000"/>
          </a:bodyPr>
          <a:lstStyle/>
          <a:p>
            <a:br>
              <a:rPr lang="nl-NL" dirty="0"/>
            </a:br>
            <a:br>
              <a:rPr lang="nl-NL" dirty="0"/>
            </a:br>
            <a:r>
              <a:rPr lang="nl-NL" dirty="0"/>
              <a:t>Alicante </a:t>
            </a:r>
            <a:r>
              <a:rPr lang="nl-NL" dirty="0" err="1"/>
              <a:t>Bouschet</a:t>
            </a:r>
            <a:r>
              <a:rPr lang="nl-NL" dirty="0"/>
              <a:t> 2015 </a:t>
            </a:r>
            <a:r>
              <a:rPr lang="nl-NL" dirty="0" err="1"/>
              <a:t>Reserva</a:t>
            </a:r>
            <a:r>
              <a:rPr lang="nl-NL" dirty="0"/>
              <a:t>, </a:t>
            </a:r>
            <a:r>
              <a:rPr lang="nl-NL" dirty="0" err="1"/>
              <a:t>Herdade</a:t>
            </a:r>
            <a:r>
              <a:rPr lang="nl-NL" dirty="0"/>
              <a:t> da </a:t>
            </a:r>
            <a:r>
              <a:rPr lang="nl-NL" dirty="0" err="1"/>
              <a:t>Fonte</a:t>
            </a:r>
            <a:r>
              <a:rPr lang="nl-NL" dirty="0"/>
              <a:t> </a:t>
            </a:r>
            <a:r>
              <a:rPr lang="nl-NL" dirty="0" err="1"/>
              <a:t>Coberta</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pic>
        <p:nvPicPr>
          <p:cNvPr id="6" name="Tijdelijke aanduiding voor inhoud 4">
            <a:extLst>
              <a:ext uri="{FF2B5EF4-FFF2-40B4-BE49-F238E27FC236}">
                <a16:creationId xmlns:a16="http://schemas.microsoft.com/office/drawing/2014/main" id="{14490623-43B1-4231-9767-13B858C5FE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19336" y="1412776"/>
            <a:ext cx="2492040" cy="4880554"/>
          </a:xfrm>
          <a:prstGeom prst="rect">
            <a:avLst/>
          </a:prstGeom>
        </p:spPr>
      </p:pic>
      <p:sp>
        <p:nvSpPr>
          <p:cNvPr id="5" name="Tijdelijke aanduiding voor inhoud 3">
            <a:extLst>
              <a:ext uri="{FF2B5EF4-FFF2-40B4-BE49-F238E27FC236}">
                <a16:creationId xmlns:a16="http://schemas.microsoft.com/office/drawing/2014/main" id="{07F2C007-BDC1-2907-147A-5CD48C6B5F6B}"/>
              </a:ext>
            </a:extLst>
          </p:cNvPr>
          <p:cNvSpPr txBox="1">
            <a:spLocks/>
          </p:cNvSpPr>
          <p:nvPr/>
        </p:nvSpPr>
        <p:spPr>
          <a:xfrm>
            <a:off x="2730500" y="1772815"/>
            <a:ext cx="8623301" cy="4404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98525">
              <a:lnSpc>
                <a:spcPct val="100000"/>
              </a:lnSpc>
              <a:spcBef>
                <a:spcPts val="0"/>
              </a:spcBef>
              <a:buFont typeface="Arial" panose="020B0604020202020204" pitchFamily="34" charset="0"/>
              <a:buNone/>
            </a:pPr>
            <a:r>
              <a:rPr lang="nl-NL" sz="2400" dirty="0"/>
              <a:t>Gisting in roestvrijstalen vaten met gecontroleerde temperatuur en verlengde maceratie. Rijping gedurende 9 maanden in maanden in Franse eiken vaten. </a:t>
            </a:r>
          </a:p>
          <a:p>
            <a:pPr marL="0" indent="0" defTabSz="898525">
              <a:lnSpc>
                <a:spcPct val="100000"/>
              </a:lnSpc>
              <a:spcBef>
                <a:spcPts val="0"/>
              </a:spcBef>
              <a:buFont typeface="Arial" panose="020B0604020202020204" pitchFamily="34" charset="0"/>
              <a:buNone/>
            </a:pPr>
            <a:endParaRPr lang="nl-NL" sz="2400" dirty="0"/>
          </a:p>
          <a:p>
            <a:pPr marL="0" indent="0" defTabSz="898525">
              <a:lnSpc>
                <a:spcPct val="100000"/>
              </a:lnSpc>
              <a:spcBef>
                <a:spcPts val="0"/>
              </a:spcBef>
              <a:buFont typeface="Arial" panose="020B0604020202020204" pitchFamily="34" charset="0"/>
              <a:buNone/>
            </a:pPr>
            <a:r>
              <a:rPr lang="nl-NL" sz="2400" dirty="0"/>
              <a:t>Zeer intense granaatkleurige wijn, met een typisch fruitig aroma. Typisch voor het ras. In de mond is hij krachtig maar elegant, met mooie tannines gevormd door het eikenhout waar het in gerijpt is. </a:t>
            </a:r>
            <a:br>
              <a:rPr lang="nl-NL" sz="2400" dirty="0"/>
            </a:br>
            <a:r>
              <a:rPr lang="nl-NL" sz="2400" dirty="0"/>
              <a:t>De afdronk is complex, lang en soepel. </a:t>
            </a:r>
          </a:p>
          <a:p>
            <a:pPr marL="0" indent="0" defTabSz="898525">
              <a:lnSpc>
                <a:spcPct val="100000"/>
              </a:lnSpc>
              <a:spcBef>
                <a:spcPts val="0"/>
              </a:spcBef>
              <a:buFont typeface="Arial" panose="020B0604020202020204" pitchFamily="34" charset="0"/>
              <a:buNone/>
            </a:pPr>
            <a:endParaRPr lang="nl-NL" sz="2400" dirty="0"/>
          </a:p>
          <a:p>
            <a:pPr marL="0" indent="0" defTabSz="898525">
              <a:lnSpc>
                <a:spcPct val="100000"/>
              </a:lnSpc>
              <a:spcBef>
                <a:spcPts val="0"/>
              </a:spcBef>
              <a:buFont typeface="Arial" panose="020B0604020202020204" pitchFamily="34" charset="0"/>
              <a:buNone/>
            </a:pPr>
            <a:r>
              <a:rPr lang="nl-NL" sz="2400" dirty="0"/>
              <a:t>Serveer temperatuur van 17 tot 18 ºC. </a:t>
            </a:r>
          </a:p>
        </p:txBody>
      </p:sp>
    </p:spTree>
    <p:extLst>
      <p:ext uri="{BB962C8B-B14F-4D97-AF65-F5344CB8AC3E}">
        <p14:creationId xmlns:p14="http://schemas.microsoft.com/office/powerpoint/2010/main" val="250533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767730"/>
          </a:xfrm>
        </p:spPr>
        <p:txBody>
          <a:bodyPr>
            <a:normAutofit fontScale="90000"/>
          </a:bodyPr>
          <a:lstStyle/>
          <a:p>
            <a:br>
              <a:rPr lang="nl-NL" dirty="0"/>
            </a:br>
            <a:br>
              <a:rPr lang="nl-NL" dirty="0"/>
            </a:br>
            <a:r>
              <a:rPr lang="nl-NL" dirty="0"/>
              <a:t>Alicante </a:t>
            </a:r>
            <a:r>
              <a:rPr lang="nl-NL" dirty="0" err="1"/>
              <a:t>Bouschet</a:t>
            </a:r>
            <a:r>
              <a:rPr lang="nl-NL" dirty="0"/>
              <a:t> 2015 </a:t>
            </a:r>
            <a:r>
              <a:rPr lang="nl-NL" dirty="0" err="1"/>
              <a:t>Reserva</a:t>
            </a:r>
            <a:r>
              <a:rPr lang="nl-NL" dirty="0"/>
              <a:t>, </a:t>
            </a:r>
            <a:r>
              <a:rPr lang="nl-NL" dirty="0" err="1"/>
              <a:t>Herdade</a:t>
            </a:r>
            <a:r>
              <a:rPr lang="nl-NL" dirty="0"/>
              <a:t> da </a:t>
            </a:r>
            <a:r>
              <a:rPr lang="nl-NL" dirty="0" err="1"/>
              <a:t>Fonte</a:t>
            </a:r>
            <a:r>
              <a:rPr lang="nl-NL" dirty="0"/>
              <a:t> </a:t>
            </a:r>
            <a:r>
              <a:rPr lang="nl-NL" dirty="0" err="1"/>
              <a:t>Coberta</a:t>
            </a:r>
            <a:br>
              <a:rPr lang="nl-NL" dirty="0"/>
            </a:b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pic>
        <p:nvPicPr>
          <p:cNvPr id="6" name="Tijdelijke aanduiding voor inhoud 4">
            <a:extLst>
              <a:ext uri="{FF2B5EF4-FFF2-40B4-BE49-F238E27FC236}">
                <a16:creationId xmlns:a16="http://schemas.microsoft.com/office/drawing/2014/main" id="{14490623-43B1-4231-9767-13B858C5FE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19336" y="1412776"/>
            <a:ext cx="2492040" cy="4880554"/>
          </a:xfrm>
          <a:prstGeom prst="rect">
            <a:avLst/>
          </a:prstGeom>
        </p:spPr>
      </p:pic>
      <p:sp>
        <p:nvSpPr>
          <p:cNvPr id="5" name="Tijdelijke aanduiding voor inhoud 3">
            <a:extLst>
              <a:ext uri="{FF2B5EF4-FFF2-40B4-BE49-F238E27FC236}">
                <a16:creationId xmlns:a16="http://schemas.microsoft.com/office/drawing/2014/main" id="{07F2C007-BDC1-2907-147A-5CD48C6B5F6B}"/>
              </a:ext>
            </a:extLst>
          </p:cNvPr>
          <p:cNvSpPr txBox="1">
            <a:spLocks/>
          </p:cNvSpPr>
          <p:nvPr/>
        </p:nvSpPr>
        <p:spPr>
          <a:xfrm>
            <a:off x="2730500" y="1772815"/>
            <a:ext cx="8623301" cy="4404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Alentejo</a:t>
            </a:r>
          </a:p>
          <a:p>
            <a:pPr defTabSz="898525">
              <a:buFont typeface="Arial" panose="020B0604020202020204" pitchFamily="34" charset="0"/>
              <a:buNone/>
            </a:pPr>
            <a:r>
              <a:rPr lang="nl-NL" sz="2400" dirty="0"/>
              <a:t>Druivensoorten:	Alicante </a:t>
            </a:r>
            <a:r>
              <a:rPr lang="nl-NL" sz="2400" dirty="0" err="1"/>
              <a:t>Bouschet</a:t>
            </a:r>
            <a:endParaRPr lang="pt-BR" sz="2400" dirty="0"/>
          </a:p>
          <a:p>
            <a:pPr defTabSz="898525">
              <a:buFont typeface="Arial" panose="020B0604020202020204" pitchFamily="34" charset="0"/>
              <a:buNone/>
            </a:pPr>
            <a:r>
              <a:rPr lang="nl-NL" sz="2400" dirty="0"/>
              <a:t>				</a:t>
            </a:r>
          </a:p>
          <a:p>
            <a:pPr defTabSz="898525">
              <a:buFont typeface="Arial" panose="020B0604020202020204" pitchFamily="34" charset="0"/>
              <a:buNone/>
            </a:pPr>
            <a:endParaRPr lang="nl-NL" sz="2400" dirty="0"/>
          </a:p>
          <a:p>
            <a:pPr marL="0" indent="0" defTabSz="898525">
              <a:lnSpc>
                <a:spcPct val="100000"/>
              </a:lnSpc>
              <a:spcBef>
                <a:spcPts val="0"/>
              </a:spcBef>
              <a:buNone/>
            </a:pPr>
            <a:r>
              <a:rPr lang="nl-NL" sz="2400" dirty="0"/>
              <a:t>Zeer intense granaatkleurige wijn, met een typisch fruitig aroma. Typisch voor het ras. In de mond is hij krachtig maar elegant, met mooie </a:t>
            </a:r>
            <a:r>
              <a:rPr lang="nl-NL" sz="2400" dirty="0" err="1"/>
              <a:t>tannines</a:t>
            </a:r>
            <a:r>
              <a:rPr lang="nl-NL" sz="2400" dirty="0"/>
              <a:t> gevormd door het eikenhout waar het gerijpt is. </a:t>
            </a:r>
            <a:br>
              <a:rPr lang="nl-NL" sz="2400" dirty="0"/>
            </a:br>
            <a:r>
              <a:rPr lang="nl-NL" sz="2400" dirty="0"/>
              <a:t>De afdronk is complex, lang en soepel. </a:t>
            </a:r>
          </a:p>
          <a:p>
            <a:pPr marL="0" indent="0">
              <a:buFont typeface="Arial" panose="020B0604020202020204" pitchFamily="34" charset="0"/>
              <a:buNone/>
            </a:pPr>
            <a:endParaRPr lang="nl-NL" sz="2400" dirty="0"/>
          </a:p>
          <a:p>
            <a:pPr marL="0" indent="0">
              <a:buFont typeface="Arial" panose="020B0604020202020204" pitchFamily="34" charset="0"/>
              <a:buNone/>
            </a:pPr>
            <a:r>
              <a:rPr lang="nl-NL" sz="2400" dirty="0"/>
              <a:t>St. Anna Wijn, Nijmegen € 14,00</a:t>
            </a:r>
          </a:p>
        </p:txBody>
      </p:sp>
    </p:spTree>
    <p:extLst>
      <p:ext uri="{BB962C8B-B14F-4D97-AF65-F5344CB8AC3E}">
        <p14:creationId xmlns:p14="http://schemas.microsoft.com/office/powerpoint/2010/main" val="191296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ED09143A-2A59-4B47-AD63-1A3CD791B7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7408" y="1098884"/>
            <a:ext cx="1225352" cy="5066858"/>
          </a:xfrm>
          <a:prstGeom prst="rect">
            <a:avLst/>
          </a:prstGeom>
        </p:spPr>
      </p:pic>
      <p:sp>
        <p:nvSpPr>
          <p:cNvPr id="2" name="Titel 1"/>
          <p:cNvSpPr>
            <a:spLocks noGrp="1"/>
          </p:cNvSpPr>
          <p:nvPr>
            <p:ph type="title"/>
          </p:nvPr>
        </p:nvSpPr>
        <p:spPr>
          <a:xfrm>
            <a:off x="838200" y="365126"/>
            <a:ext cx="10431483" cy="1767730"/>
          </a:xfrm>
        </p:spPr>
        <p:txBody>
          <a:bodyPr>
            <a:normAutofit/>
          </a:bodyPr>
          <a:lstStyle/>
          <a:p>
            <a:r>
              <a:rPr lang="nl-NL" dirty="0" err="1"/>
              <a:t>Vertente</a:t>
            </a:r>
            <a:r>
              <a:rPr lang="nl-NL" dirty="0"/>
              <a:t> Tinto 2018, </a:t>
            </a:r>
            <a:r>
              <a:rPr lang="nl-NL" dirty="0" err="1"/>
              <a:t>Niepoort</a:t>
            </a:r>
            <a:r>
              <a:rPr lang="nl-NL" dirty="0"/>
              <a:t> </a:t>
            </a:r>
            <a:r>
              <a:rPr lang="nl-NL" dirty="0" err="1"/>
              <a:t>Vinhos</a:t>
            </a:r>
            <a:br>
              <a:rPr lang="nl-NL" dirty="0"/>
            </a:br>
            <a:endParaRPr lang="nl-NL" dirty="0"/>
          </a:p>
        </p:txBody>
      </p:sp>
      <p:sp>
        <p:nvSpPr>
          <p:cNvPr id="8" name="Tijdelijke aanduiding voor inhoud 3">
            <a:extLst>
              <a:ext uri="{FF2B5EF4-FFF2-40B4-BE49-F238E27FC236}">
                <a16:creationId xmlns:a16="http://schemas.microsoft.com/office/drawing/2014/main" id="{69A94351-0318-8EFA-E1F3-0BDF9426841F}"/>
              </a:ext>
            </a:extLst>
          </p:cNvPr>
          <p:cNvSpPr txBox="1">
            <a:spLocks/>
          </p:cNvSpPr>
          <p:nvPr/>
        </p:nvSpPr>
        <p:spPr>
          <a:xfrm>
            <a:off x="2730500" y="1628799"/>
            <a:ext cx="8623301" cy="4548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Douro</a:t>
            </a:r>
          </a:p>
          <a:p>
            <a:pPr defTabSz="898525">
              <a:buFont typeface="Arial" panose="020B0604020202020204" pitchFamily="34" charset="0"/>
              <a:buNone/>
            </a:pPr>
            <a:r>
              <a:rPr lang="nl-NL" sz="2400" dirty="0"/>
              <a:t>Druivensoorten:	Tinta Roriz</a:t>
            </a:r>
          </a:p>
          <a:p>
            <a:pPr defTabSz="898525">
              <a:buFont typeface="Arial" panose="020B0604020202020204" pitchFamily="34" charset="0"/>
              <a:buNone/>
            </a:pPr>
            <a:r>
              <a:rPr lang="pt-BR" sz="2400" dirty="0"/>
              <a:t>				Touriga Franca</a:t>
            </a:r>
          </a:p>
          <a:p>
            <a:pPr defTabSz="898525">
              <a:buFont typeface="Arial" panose="020B0604020202020204" pitchFamily="34" charset="0"/>
              <a:buNone/>
            </a:pPr>
            <a:r>
              <a:rPr lang="pt-BR" sz="2400" dirty="0"/>
              <a:t>				En andere...</a:t>
            </a:r>
          </a:p>
          <a:p>
            <a:pPr defTabSz="898525">
              <a:buFont typeface="Arial" panose="020B0604020202020204" pitchFamily="34" charset="0"/>
              <a:buNone/>
            </a:pPr>
            <a:endParaRPr lang="nl-NL"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ED09143A-2A59-4B47-AD63-1A3CD791B7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7408" y="1098884"/>
            <a:ext cx="1225352" cy="5066858"/>
          </a:xfrm>
          <a:prstGeom prst="rect">
            <a:avLst/>
          </a:prstGeom>
        </p:spPr>
      </p:pic>
      <p:sp>
        <p:nvSpPr>
          <p:cNvPr id="2" name="Titel 1"/>
          <p:cNvSpPr>
            <a:spLocks noGrp="1"/>
          </p:cNvSpPr>
          <p:nvPr>
            <p:ph type="title"/>
          </p:nvPr>
        </p:nvSpPr>
        <p:spPr>
          <a:xfrm>
            <a:off x="838200" y="365126"/>
            <a:ext cx="10431483" cy="1767730"/>
          </a:xfrm>
        </p:spPr>
        <p:txBody>
          <a:bodyPr>
            <a:normAutofit/>
          </a:bodyPr>
          <a:lstStyle/>
          <a:p>
            <a:r>
              <a:rPr lang="nl-NL" dirty="0" err="1"/>
              <a:t>Vertente</a:t>
            </a:r>
            <a:r>
              <a:rPr lang="nl-NL" dirty="0"/>
              <a:t> Tinto 2018, </a:t>
            </a:r>
            <a:r>
              <a:rPr lang="nl-NL" dirty="0" err="1"/>
              <a:t>Niepoort</a:t>
            </a:r>
            <a:r>
              <a:rPr lang="nl-NL" dirty="0"/>
              <a:t> </a:t>
            </a:r>
            <a:r>
              <a:rPr lang="nl-NL" dirty="0" err="1"/>
              <a:t>Vinhos</a:t>
            </a:r>
            <a:br>
              <a:rPr lang="nl-NL" dirty="0"/>
            </a:br>
            <a:endParaRPr lang="nl-NL" dirty="0"/>
          </a:p>
        </p:txBody>
      </p:sp>
      <p:sp>
        <p:nvSpPr>
          <p:cNvPr id="8" name="Tijdelijke aanduiding voor inhoud 3">
            <a:extLst>
              <a:ext uri="{FF2B5EF4-FFF2-40B4-BE49-F238E27FC236}">
                <a16:creationId xmlns:a16="http://schemas.microsoft.com/office/drawing/2014/main" id="{69A94351-0318-8EFA-E1F3-0BDF9426841F}"/>
              </a:ext>
            </a:extLst>
          </p:cNvPr>
          <p:cNvSpPr txBox="1">
            <a:spLocks/>
          </p:cNvSpPr>
          <p:nvPr/>
        </p:nvSpPr>
        <p:spPr>
          <a:xfrm>
            <a:off x="2730500" y="1628799"/>
            <a:ext cx="8623301" cy="454816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pt-BR" sz="2400" b="1" dirty="0"/>
              <a:t>Vinificatie:</a:t>
            </a:r>
            <a:r>
              <a:rPr lang="pt-BR" sz="2400" dirty="0"/>
              <a:t> </a:t>
            </a:r>
          </a:p>
          <a:p>
            <a:pPr defTabSz="898525">
              <a:buFont typeface="Arial" panose="020B0604020202020204" pitchFamily="34" charset="0"/>
              <a:buNone/>
            </a:pPr>
            <a:r>
              <a:rPr lang="pt-BR" sz="2400" dirty="0"/>
              <a:t>De druiven komen deels van oude wijnranken in de Pinhão-vallei en deels van jonge stokken in de Tedo-vallei. Voor deze wijn worden alleen de beste druiven geselecteerd, gevolgd door een tweede zorgvuldige selectie in de kelder. De vergisting verloopt  in RVS tanks, waarna de wijn 22 maanden in Franse barriques rijpt. </a:t>
            </a:r>
          </a:p>
          <a:p>
            <a:pPr defTabSz="898525">
              <a:buFont typeface="Arial" panose="020B0604020202020204" pitchFamily="34" charset="0"/>
              <a:buNone/>
            </a:pPr>
            <a:r>
              <a:rPr lang="pt-BR" sz="2400" b="1" dirty="0"/>
              <a:t>Proefnotities: </a:t>
            </a:r>
          </a:p>
          <a:p>
            <a:pPr defTabSz="898525">
              <a:buFont typeface="Arial" panose="020B0604020202020204" pitchFamily="34" charset="0"/>
              <a:buNone/>
            </a:pPr>
            <a:r>
              <a:rPr lang="pt-BR" sz="2400" dirty="0"/>
              <a:t>De wijn is intens in kleur, geur en smaak. Dieprood van kleur, met geconcentreerde aromas van verse bosvruchten, donkere chocolade en frisse zuren. De lange houtrijping maakt de stevige tannines zachter en geeft de wijn spannende rokerige en kruidige tonen.Een krachtige wijn, die nu al een mooie balans laat zien tussen kracht en verfijning, maar zich de komende jaren nog zal ontwikkelen</a:t>
            </a:r>
          </a:p>
          <a:p>
            <a:pPr defTabSz="898525">
              <a:buFont typeface="Arial" panose="020B0604020202020204" pitchFamily="34" charset="0"/>
              <a:buNone/>
            </a:pPr>
            <a:endParaRPr lang="nl-NL" sz="2400" dirty="0"/>
          </a:p>
        </p:txBody>
      </p:sp>
    </p:spTree>
    <p:extLst>
      <p:ext uri="{BB962C8B-B14F-4D97-AF65-F5344CB8AC3E}">
        <p14:creationId xmlns:p14="http://schemas.microsoft.com/office/powerpoint/2010/main" val="659551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ED09143A-2A59-4B47-AD63-1A3CD791B7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7408" y="1098884"/>
            <a:ext cx="1225352" cy="5066858"/>
          </a:xfrm>
          <a:prstGeom prst="rect">
            <a:avLst/>
          </a:prstGeom>
        </p:spPr>
      </p:pic>
      <p:sp>
        <p:nvSpPr>
          <p:cNvPr id="2" name="Titel 1"/>
          <p:cNvSpPr>
            <a:spLocks noGrp="1"/>
          </p:cNvSpPr>
          <p:nvPr>
            <p:ph type="title"/>
          </p:nvPr>
        </p:nvSpPr>
        <p:spPr>
          <a:xfrm>
            <a:off x="838200" y="365126"/>
            <a:ext cx="10431483" cy="1767730"/>
          </a:xfrm>
        </p:spPr>
        <p:txBody>
          <a:bodyPr>
            <a:normAutofit/>
          </a:bodyPr>
          <a:lstStyle/>
          <a:p>
            <a:r>
              <a:rPr lang="nl-NL" dirty="0" err="1"/>
              <a:t>Vertente</a:t>
            </a:r>
            <a:r>
              <a:rPr lang="nl-NL" dirty="0"/>
              <a:t> Tinto 2018, </a:t>
            </a:r>
            <a:r>
              <a:rPr lang="nl-NL" dirty="0" err="1"/>
              <a:t>Niepoort</a:t>
            </a:r>
            <a:r>
              <a:rPr lang="nl-NL" dirty="0"/>
              <a:t> </a:t>
            </a:r>
            <a:r>
              <a:rPr lang="nl-NL" dirty="0" err="1"/>
              <a:t>Vinhos</a:t>
            </a:r>
            <a:br>
              <a:rPr lang="nl-NL" dirty="0"/>
            </a:br>
            <a:endParaRPr lang="nl-NL" dirty="0"/>
          </a:p>
        </p:txBody>
      </p:sp>
      <p:sp>
        <p:nvSpPr>
          <p:cNvPr id="8" name="Tijdelijke aanduiding voor inhoud 3">
            <a:extLst>
              <a:ext uri="{FF2B5EF4-FFF2-40B4-BE49-F238E27FC236}">
                <a16:creationId xmlns:a16="http://schemas.microsoft.com/office/drawing/2014/main" id="{69A94351-0318-8EFA-E1F3-0BDF9426841F}"/>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Douro</a:t>
            </a:r>
          </a:p>
          <a:p>
            <a:pPr defTabSz="898525">
              <a:buFont typeface="Arial" panose="020B0604020202020204" pitchFamily="34" charset="0"/>
              <a:buNone/>
            </a:pPr>
            <a:r>
              <a:rPr lang="nl-NL" sz="2400" dirty="0"/>
              <a:t>Druivensoorten:	</a:t>
            </a:r>
            <a:r>
              <a:rPr lang="nl-NL" sz="2400" dirty="0" err="1"/>
              <a:t>Tinta</a:t>
            </a:r>
            <a:r>
              <a:rPr lang="nl-NL" sz="2400" dirty="0"/>
              <a:t> Roriz</a:t>
            </a:r>
          </a:p>
          <a:p>
            <a:pPr defTabSz="898525">
              <a:buFont typeface="Arial" panose="020B0604020202020204" pitchFamily="34" charset="0"/>
              <a:buNone/>
            </a:pPr>
            <a:r>
              <a:rPr lang="pt-BR" sz="2400" dirty="0"/>
              <a:t>				Touriga Franca</a:t>
            </a:r>
          </a:p>
          <a:p>
            <a:pPr defTabSz="898525">
              <a:buFont typeface="Arial" panose="020B0604020202020204" pitchFamily="34" charset="0"/>
              <a:buNone/>
            </a:pPr>
            <a:r>
              <a:rPr lang="pt-BR" sz="2400" dirty="0"/>
              <a:t>				En andere...</a:t>
            </a:r>
          </a:p>
          <a:p>
            <a:pPr defTabSz="898525">
              <a:buFont typeface="Arial" panose="020B0604020202020204" pitchFamily="34" charset="0"/>
              <a:buNone/>
            </a:pPr>
            <a:endParaRPr lang="nl-NL" sz="2400" dirty="0"/>
          </a:p>
          <a:p>
            <a:pPr marL="0" indent="0" defTabSz="898525">
              <a:lnSpc>
                <a:spcPct val="100000"/>
              </a:lnSpc>
              <a:spcBef>
                <a:spcPts val="0"/>
              </a:spcBef>
              <a:buFont typeface="Arial" panose="020B0604020202020204" pitchFamily="34" charset="0"/>
              <a:buNone/>
            </a:pPr>
            <a:r>
              <a:rPr lang="nl-NL" sz="2400" dirty="0"/>
              <a:t>De Vertente is een elegante en complexe wijn. </a:t>
            </a:r>
          </a:p>
          <a:p>
            <a:pPr marL="0" indent="0">
              <a:buFont typeface="Arial" panose="020B0604020202020204" pitchFamily="34" charset="0"/>
              <a:buNone/>
            </a:pPr>
            <a:endParaRPr lang="nl-NL" sz="2400" dirty="0"/>
          </a:p>
          <a:p>
            <a:pPr marL="0" indent="0">
              <a:buFont typeface="Arial" panose="020B0604020202020204" pitchFamily="34" charset="0"/>
              <a:buNone/>
            </a:pPr>
            <a:r>
              <a:rPr lang="pt-BR" sz="2400" dirty="0"/>
              <a:t>Niepoort Vinhos, Vila Nova de Gaia</a:t>
            </a:r>
          </a:p>
          <a:p>
            <a:pPr marL="0" indent="0">
              <a:buFont typeface="Arial" panose="020B0604020202020204" pitchFamily="34" charset="0"/>
              <a:buNone/>
            </a:pPr>
            <a:r>
              <a:rPr lang="pt-BR" sz="2400" dirty="0"/>
              <a:t>Horizon Wines, Almere	€ 17,95</a:t>
            </a:r>
          </a:p>
        </p:txBody>
      </p:sp>
    </p:spTree>
    <p:extLst>
      <p:ext uri="{BB962C8B-B14F-4D97-AF65-F5344CB8AC3E}">
        <p14:creationId xmlns:p14="http://schemas.microsoft.com/office/powerpoint/2010/main" val="391894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654707FD-F062-6E54-AEC4-5D9EB2E667A0}"/>
              </a:ext>
            </a:extLst>
          </p:cNvPr>
          <p:cNvSpPr txBox="1">
            <a:spLocks/>
          </p:cNvSpPr>
          <p:nvPr/>
        </p:nvSpPr>
        <p:spPr>
          <a:xfrm>
            <a:off x="2730500" y="1628799"/>
            <a:ext cx="8623301" cy="4548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Bairrada</a:t>
            </a:r>
          </a:p>
          <a:p>
            <a:pPr defTabSz="898525">
              <a:buFont typeface="Arial" panose="020B0604020202020204" pitchFamily="34" charset="0"/>
              <a:buNone/>
            </a:pPr>
            <a:r>
              <a:rPr lang="nl-NL" sz="2400" dirty="0"/>
              <a:t>Druivensoorten:		100% Baga</a:t>
            </a:r>
          </a:p>
          <a:p>
            <a:pPr defTabSz="898525">
              <a:buFont typeface="Arial" panose="020B0604020202020204" pitchFamily="34" charset="0"/>
              <a:buNone/>
            </a:pPr>
            <a:r>
              <a:rPr lang="pt-BR" sz="2400" dirty="0"/>
              <a:t>				</a:t>
            </a:r>
          </a:p>
          <a:p>
            <a:pPr defTabSz="898525">
              <a:buFont typeface="Arial" panose="020B0604020202020204" pitchFamily="34" charset="0"/>
              <a:buNone/>
            </a:pPr>
            <a:endParaRPr lang="nl-NL" sz="2400" dirty="0"/>
          </a:p>
        </p:txBody>
      </p:sp>
      <p:sp>
        <p:nvSpPr>
          <p:cNvPr id="2" name="Titel 1"/>
          <p:cNvSpPr>
            <a:spLocks noGrp="1"/>
          </p:cNvSpPr>
          <p:nvPr>
            <p:ph type="title"/>
          </p:nvPr>
        </p:nvSpPr>
        <p:spPr>
          <a:xfrm>
            <a:off x="838200" y="365126"/>
            <a:ext cx="10431483" cy="1191666"/>
          </a:xfrm>
        </p:spPr>
        <p:txBody>
          <a:bodyPr>
            <a:normAutofit/>
          </a:bodyPr>
          <a:lstStyle/>
          <a:p>
            <a:r>
              <a:rPr lang="nl-NL" dirty="0"/>
              <a:t>Lagar de Baixo 2019, Niepoort Vinhos</a:t>
            </a:r>
          </a:p>
        </p:txBody>
      </p:sp>
      <p:pic>
        <p:nvPicPr>
          <p:cNvPr id="6" name="Tijdelijke aanduiding voor inhoud 4">
            <a:extLst>
              <a:ext uri="{FF2B5EF4-FFF2-40B4-BE49-F238E27FC236}">
                <a16:creationId xmlns:a16="http://schemas.microsoft.com/office/drawing/2014/main" id="{072C4520-580D-4DBA-B0F0-55CCC5E5D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000" r="36000"/>
          <a:stretch/>
        </p:blipFill>
        <p:spPr>
          <a:xfrm>
            <a:off x="479376" y="1248991"/>
            <a:ext cx="1512168" cy="5040560"/>
          </a:xfrm>
          <a:prstGeom prst="rect">
            <a:avLst/>
          </a:prstGeom>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654707FD-F062-6E54-AEC4-5D9EB2E667A0}"/>
              </a:ext>
            </a:extLst>
          </p:cNvPr>
          <p:cNvSpPr txBox="1">
            <a:spLocks/>
          </p:cNvSpPr>
          <p:nvPr/>
        </p:nvSpPr>
        <p:spPr>
          <a:xfrm>
            <a:off x="2730500" y="1628799"/>
            <a:ext cx="8623301" cy="45481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De </a:t>
            </a:r>
            <a:r>
              <a:rPr lang="nl-NL" sz="2400" dirty="0" err="1"/>
              <a:t>Lagar</a:t>
            </a:r>
            <a:r>
              <a:rPr lang="nl-NL" sz="2400" dirty="0"/>
              <a:t> de </a:t>
            </a:r>
            <a:r>
              <a:rPr lang="nl-NL" sz="2400" dirty="0" err="1"/>
              <a:t>Baixo</a:t>
            </a:r>
            <a:r>
              <a:rPr lang="nl-NL" sz="2400" dirty="0"/>
              <a:t> wordt gemaakt van de koningsdruif van </a:t>
            </a:r>
            <a:r>
              <a:rPr lang="nl-NL" sz="2400" dirty="0" err="1"/>
              <a:t>Bairrada</a:t>
            </a:r>
            <a:r>
              <a:rPr lang="nl-NL" sz="2400" dirty="0"/>
              <a:t>, de </a:t>
            </a:r>
            <a:r>
              <a:rPr lang="nl-NL" sz="2400" dirty="0" err="1"/>
              <a:t>Baga</a:t>
            </a:r>
            <a:r>
              <a:rPr lang="nl-NL" sz="2400" dirty="0"/>
              <a:t>. Om het karakter van het gebied zoveel mogelijk tot zijn recht te laten komen zocht Dirk van der Niepoort kleine percelen met zeer oude wijnstokken in de </a:t>
            </a:r>
            <a:r>
              <a:rPr lang="nl-NL" sz="2400" dirty="0" err="1"/>
              <a:t>Cantanhede</a:t>
            </a:r>
            <a:r>
              <a:rPr lang="nl-NL" sz="2400" dirty="0"/>
              <a:t>-regio. Door de druiven van oude stokken te combineren met druiven van jongere stokken, ontstaat een complexe wijn die bovendien goed kan ouderen, terwijl hij toch een mooie frisheid behoudt. Vanaf de jaargang 2014 vergist en rijpt de wijn volledig op gebruikte houten vaten. Hierdoor ontwikkelt hij nog meer elegantie en complexiteit. Om deze verandering in stijl te benadrukken wordt de wijn  nu gebotteld in Bourgogne flessen.</a:t>
            </a:r>
          </a:p>
          <a:p>
            <a:pPr defTabSz="898525">
              <a:buFont typeface="Arial" panose="020B0604020202020204" pitchFamily="34" charset="0"/>
              <a:buNone/>
            </a:pPr>
            <a:r>
              <a:rPr lang="nl-NL" sz="2400" b="1" dirty="0"/>
              <a:t>Proefnotitie:</a:t>
            </a:r>
          </a:p>
          <a:p>
            <a:pPr defTabSz="898525">
              <a:buFont typeface="Arial" panose="020B0604020202020204" pitchFamily="34" charset="0"/>
              <a:buNone/>
            </a:pPr>
            <a:r>
              <a:rPr lang="nl-NL" sz="2400" dirty="0"/>
              <a:t>De </a:t>
            </a:r>
            <a:r>
              <a:rPr lang="nl-NL" sz="2400" dirty="0" err="1"/>
              <a:t>Lagar</a:t>
            </a:r>
            <a:r>
              <a:rPr lang="nl-NL" sz="2400" dirty="0"/>
              <a:t> de </a:t>
            </a:r>
            <a:r>
              <a:rPr lang="nl-NL" sz="2400" dirty="0" err="1"/>
              <a:t>Baixo</a:t>
            </a:r>
            <a:r>
              <a:rPr lang="nl-NL" sz="2400" dirty="0"/>
              <a:t> is lichtrood van kleur, maar in geur en smaak is hij verrassend intens. Delicaat en uitgesproken van karakter, met tonen van frisse, sappige kersen en bramen. De smaak is krachtig met aardse </a:t>
            </a:r>
            <a:r>
              <a:rPr lang="nl-NL" sz="2400" dirty="0" err="1"/>
              <a:t>tannines</a:t>
            </a:r>
            <a:r>
              <a:rPr lang="nl-NL" sz="2400" dirty="0"/>
              <a:t>, typerend voor de </a:t>
            </a:r>
            <a:r>
              <a:rPr lang="nl-NL" sz="2400" dirty="0" err="1"/>
              <a:t>Baga</a:t>
            </a:r>
            <a:r>
              <a:rPr lang="nl-NL" sz="2400" dirty="0"/>
              <a:t>-druif. Ondanks zijn jeugdigheid is de wijn verrassend verfijnd, met een mooie structuur. Dankzij de perfecte  balans nodigt de </a:t>
            </a:r>
            <a:r>
              <a:rPr lang="nl-NL" sz="2400" dirty="0" err="1"/>
              <a:t>Lagar</a:t>
            </a:r>
            <a:r>
              <a:rPr lang="nl-NL" sz="2400" dirty="0"/>
              <a:t> de </a:t>
            </a:r>
            <a:r>
              <a:rPr lang="nl-NL" sz="2400" dirty="0" err="1"/>
              <a:t>Baixo</a:t>
            </a:r>
            <a:r>
              <a:rPr lang="nl-NL" sz="2400" dirty="0"/>
              <a:t> uit om nog een glas te drinken. De wijn  komt het beste tot zijn recht in een Bourgogne glas, licht gekoeld geserveerd (14-15 ˚C.)</a:t>
            </a:r>
          </a:p>
        </p:txBody>
      </p:sp>
      <p:sp>
        <p:nvSpPr>
          <p:cNvPr id="2" name="Titel 1"/>
          <p:cNvSpPr>
            <a:spLocks noGrp="1"/>
          </p:cNvSpPr>
          <p:nvPr>
            <p:ph type="title"/>
          </p:nvPr>
        </p:nvSpPr>
        <p:spPr>
          <a:xfrm>
            <a:off x="838200" y="365126"/>
            <a:ext cx="10431483" cy="1191666"/>
          </a:xfrm>
        </p:spPr>
        <p:txBody>
          <a:bodyPr>
            <a:normAutofit/>
          </a:bodyPr>
          <a:lstStyle/>
          <a:p>
            <a:r>
              <a:rPr lang="nl-NL" dirty="0"/>
              <a:t>Lagar de Baixo 2019, Niepoort Vinhos</a:t>
            </a:r>
          </a:p>
        </p:txBody>
      </p:sp>
      <p:pic>
        <p:nvPicPr>
          <p:cNvPr id="6" name="Tijdelijke aanduiding voor inhoud 4">
            <a:extLst>
              <a:ext uri="{FF2B5EF4-FFF2-40B4-BE49-F238E27FC236}">
                <a16:creationId xmlns:a16="http://schemas.microsoft.com/office/drawing/2014/main" id="{072C4520-580D-4DBA-B0F0-55CCC5E5D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000" r="36000"/>
          <a:stretch/>
        </p:blipFill>
        <p:spPr>
          <a:xfrm>
            <a:off x="479376" y="1248991"/>
            <a:ext cx="1512168" cy="5040560"/>
          </a:xfrm>
          <a:prstGeom prst="rect">
            <a:avLst/>
          </a:prstGeom>
          <a:effectLst/>
        </p:spPr>
      </p:pic>
    </p:spTree>
    <p:extLst>
      <p:ext uri="{BB962C8B-B14F-4D97-AF65-F5344CB8AC3E}">
        <p14:creationId xmlns:p14="http://schemas.microsoft.com/office/powerpoint/2010/main" val="1692009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3">
            <a:extLst>
              <a:ext uri="{FF2B5EF4-FFF2-40B4-BE49-F238E27FC236}">
                <a16:creationId xmlns:a16="http://schemas.microsoft.com/office/drawing/2014/main" id="{654707FD-F062-6E54-AEC4-5D9EB2E667A0}"/>
              </a:ext>
            </a:extLst>
          </p:cNvPr>
          <p:cNvSpPr txBox="1">
            <a:spLocks/>
          </p:cNvSpPr>
          <p:nvPr/>
        </p:nvSpPr>
        <p:spPr>
          <a:xfrm>
            <a:off x="2730500" y="1628799"/>
            <a:ext cx="8623301" cy="454816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400" dirty="0"/>
              <a:t>Gebied:			DOC Bairrada</a:t>
            </a:r>
          </a:p>
          <a:p>
            <a:pPr defTabSz="898525">
              <a:buFont typeface="Arial" panose="020B0604020202020204" pitchFamily="34" charset="0"/>
              <a:buNone/>
            </a:pPr>
            <a:r>
              <a:rPr lang="nl-NL" sz="2400" dirty="0"/>
              <a:t>Druivensoorten:	100% Baga</a:t>
            </a:r>
          </a:p>
          <a:p>
            <a:pPr defTabSz="898525">
              <a:buFont typeface="Arial" panose="020B0604020202020204" pitchFamily="34" charset="0"/>
              <a:buNone/>
            </a:pPr>
            <a:r>
              <a:rPr lang="pt-BR" sz="2400" dirty="0"/>
              <a:t>				</a:t>
            </a:r>
          </a:p>
          <a:p>
            <a:pPr defTabSz="898525">
              <a:buFont typeface="Arial" panose="020B0604020202020204" pitchFamily="34" charset="0"/>
              <a:buNone/>
            </a:pPr>
            <a:endParaRPr lang="nl-NL" sz="2400" dirty="0"/>
          </a:p>
          <a:p>
            <a:pPr marL="0" indent="0" algn="l">
              <a:lnSpc>
                <a:spcPct val="110000"/>
              </a:lnSpc>
              <a:spcBef>
                <a:spcPts val="0"/>
              </a:spcBef>
              <a:buNone/>
            </a:pPr>
            <a:r>
              <a:rPr lang="nl-NL" sz="2400" b="0" i="0" dirty="0">
                <a:solidFill>
                  <a:srgbClr val="252525"/>
                </a:solidFill>
                <a:effectLst/>
              </a:rPr>
              <a:t>Lagar de Baixo is een klassiek voorbeeld van een wijn gemaakt van het Portugese druivenras Baga. Stevigheid en concentratie in perfecte harmonie met complexiteit en verfijning. Robijnrood in het glas, aroma’s van rood fruit en groene kruiden met een zwoele houttoets. Zacht en stoer in één glas. De complexe, lange afdronk verraadt een prima bewaarpotentieel.</a:t>
            </a:r>
          </a:p>
          <a:p>
            <a:pPr marL="0" indent="0">
              <a:buFont typeface="Arial" panose="020B0604020202020204" pitchFamily="34" charset="0"/>
              <a:buNone/>
            </a:pPr>
            <a:endParaRPr lang="nl-NL" sz="2400" dirty="0"/>
          </a:p>
          <a:p>
            <a:pPr marL="0" indent="0">
              <a:buFont typeface="Arial" panose="020B0604020202020204" pitchFamily="34" charset="0"/>
              <a:buNone/>
            </a:pPr>
            <a:endParaRPr lang="pt-BR" sz="2400" dirty="0"/>
          </a:p>
          <a:p>
            <a:pPr marL="0" indent="0">
              <a:buFont typeface="Arial" panose="020B0604020202020204" pitchFamily="34" charset="0"/>
              <a:buNone/>
            </a:pPr>
            <a:r>
              <a:rPr lang="pt-BR" sz="2400" dirty="0"/>
              <a:t>Horizon Wines, Almere	€ 16,95</a:t>
            </a:r>
          </a:p>
        </p:txBody>
      </p:sp>
      <p:sp>
        <p:nvSpPr>
          <p:cNvPr id="2" name="Titel 1"/>
          <p:cNvSpPr>
            <a:spLocks noGrp="1"/>
          </p:cNvSpPr>
          <p:nvPr>
            <p:ph type="title"/>
          </p:nvPr>
        </p:nvSpPr>
        <p:spPr>
          <a:xfrm>
            <a:off x="838200" y="365126"/>
            <a:ext cx="10431483" cy="1191666"/>
          </a:xfrm>
        </p:spPr>
        <p:txBody>
          <a:bodyPr>
            <a:normAutofit/>
          </a:bodyPr>
          <a:lstStyle/>
          <a:p>
            <a:r>
              <a:rPr lang="nl-NL" dirty="0"/>
              <a:t>Lagar de Baixo 2019, Niepoort Vinhos</a:t>
            </a:r>
          </a:p>
        </p:txBody>
      </p:sp>
      <p:pic>
        <p:nvPicPr>
          <p:cNvPr id="6" name="Tijdelijke aanduiding voor inhoud 4">
            <a:extLst>
              <a:ext uri="{FF2B5EF4-FFF2-40B4-BE49-F238E27FC236}">
                <a16:creationId xmlns:a16="http://schemas.microsoft.com/office/drawing/2014/main" id="{072C4520-580D-4DBA-B0F0-55CCC5E5D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000" r="36000"/>
          <a:stretch/>
        </p:blipFill>
        <p:spPr>
          <a:xfrm>
            <a:off x="479376" y="1248991"/>
            <a:ext cx="1512168" cy="5040560"/>
          </a:xfrm>
          <a:prstGeom prst="rect">
            <a:avLst/>
          </a:prstGeom>
          <a:effectLst/>
        </p:spPr>
      </p:pic>
    </p:spTree>
    <p:extLst>
      <p:ext uri="{BB962C8B-B14F-4D97-AF65-F5344CB8AC3E}">
        <p14:creationId xmlns:p14="http://schemas.microsoft.com/office/powerpoint/2010/main" val="334684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ortugal-map-large.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38200" y="980728"/>
            <a:ext cx="4218449" cy="5339810"/>
          </a:xfrm>
          <a:prstGeom prst="rect">
            <a:avLst/>
          </a:prstGeom>
          <a:noFill/>
        </p:spPr>
      </p:pic>
      <p:sp>
        <p:nvSpPr>
          <p:cNvPr id="12" name="Title 1">
            <a:extLst>
              <a:ext uri="{FF2B5EF4-FFF2-40B4-BE49-F238E27FC236}">
                <a16:creationId xmlns:a16="http://schemas.microsoft.com/office/drawing/2014/main" id="{4549ECC1-B56D-B9C7-3DCA-CFA91537CE2D}"/>
              </a:ext>
            </a:extLst>
          </p:cNvPr>
          <p:cNvSpPr>
            <a:spLocks noGrp="1"/>
          </p:cNvSpPr>
          <p:nvPr>
            <p:ph type="title"/>
          </p:nvPr>
        </p:nvSpPr>
        <p:spPr>
          <a:xfrm>
            <a:off x="838200" y="365126"/>
            <a:ext cx="10431483" cy="696632"/>
          </a:xfrm>
        </p:spPr>
        <p:txBody>
          <a:bodyPr anchor="b">
            <a:normAutofit/>
          </a:bodyPr>
          <a:lstStyle/>
          <a:p>
            <a:r>
              <a:rPr lang="en-US" dirty="0" err="1"/>
              <a:t>Wijnstreken</a:t>
            </a:r>
            <a:r>
              <a:rPr lang="en-US" dirty="0"/>
              <a:t> Portugal</a:t>
            </a:r>
          </a:p>
        </p:txBody>
      </p:sp>
      <p:sp>
        <p:nvSpPr>
          <p:cNvPr id="3" name="Tijdelijke aanduiding voor inhoud 2"/>
          <p:cNvSpPr>
            <a:spLocks noGrp="1"/>
          </p:cNvSpPr>
          <p:nvPr>
            <p:ph sz="half" idx="2"/>
          </p:nvPr>
        </p:nvSpPr>
        <p:spPr>
          <a:xfrm>
            <a:off x="5180652" y="1340768"/>
            <a:ext cx="3528392" cy="2088232"/>
          </a:xfrm>
          <a:ln>
            <a:solidFill>
              <a:schemeClr val="tx1"/>
            </a:solidFill>
          </a:ln>
          <a:effectLst>
            <a:outerShdw blurRad="63500" sx="102000" sy="102000" algn="ctr" rotWithShape="0">
              <a:prstClr val="black">
                <a:alpha val="40000"/>
              </a:prstClr>
            </a:outerShdw>
          </a:effectLst>
        </p:spPr>
        <p:txBody>
          <a:bodyPr>
            <a:normAutofit/>
          </a:bodyPr>
          <a:lstStyle/>
          <a:p>
            <a:pPr>
              <a:buNone/>
            </a:pPr>
            <a:r>
              <a:rPr lang="nl-NL" sz="2400" b="1" u="sng" dirty="0"/>
              <a:t>Naar het zuiden:</a:t>
            </a:r>
          </a:p>
          <a:p>
            <a:pPr marL="457200" indent="-457200">
              <a:buFont typeface="+mj-lt"/>
              <a:buAutoNum type="arabicPeriod" startAt="18"/>
            </a:pPr>
            <a:r>
              <a:rPr lang="pt-BR" sz="2400" dirty="0"/>
              <a:t>Tejo</a:t>
            </a:r>
          </a:p>
          <a:p>
            <a:pPr marL="457200" indent="-457200">
              <a:buFont typeface="+mj-lt"/>
              <a:buAutoNum type="arabicPeriod" startAt="18"/>
            </a:pPr>
            <a:r>
              <a:rPr lang="pt-BR" sz="2400" dirty="0"/>
              <a:t>Península de Setúbal</a:t>
            </a:r>
          </a:p>
          <a:p>
            <a:pPr marL="457200" indent="-457200">
              <a:buFont typeface="+mj-lt"/>
              <a:buAutoNum type="arabicPeriod" startAt="18"/>
            </a:pPr>
            <a:r>
              <a:rPr lang="pt-BR" sz="2400" dirty="0"/>
              <a:t>Alentejo</a:t>
            </a:r>
          </a:p>
        </p:txBody>
      </p:sp>
      <p:sp>
        <p:nvSpPr>
          <p:cNvPr id="2" name="Tekstvak 1">
            <a:extLst>
              <a:ext uri="{FF2B5EF4-FFF2-40B4-BE49-F238E27FC236}">
                <a16:creationId xmlns:a16="http://schemas.microsoft.com/office/drawing/2014/main" id="{FF4E0CB3-17E0-10F6-7FE2-3E8D15341605}"/>
              </a:ext>
            </a:extLst>
          </p:cNvPr>
          <p:cNvSpPr txBox="1"/>
          <p:nvPr/>
        </p:nvSpPr>
        <p:spPr>
          <a:xfrm>
            <a:off x="5180652" y="3657901"/>
            <a:ext cx="3528392" cy="1938992"/>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r>
              <a:rPr lang="pt-BR" sz="2400" b="1" dirty="0">
                <a:latin typeface="Calibri" panose="020F0502020204030204" pitchFamily="34" charset="0"/>
                <a:cs typeface="Calibri" panose="020F0502020204030204" pitchFamily="34" charset="0"/>
              </a:rPr>
              <a:t>In de Algarve</a:t>
            </a:r>
            <a:endParaRPr lang="pt-BR" sz="2400" dirty="0">
              <a:latin typeface="Calibri" panose="020F0502020204030204" pitchFamily="34" charset="0"/>
              <a:cs typeface="Calibri" panose="020F0502020204030204" pitchFamily="34" charset="0"/>
            </a:endParaRPr>
          </a:p>
          <a:p>
            <a:pPr marL="457200" indent="-457200">
              <a:buFont typeface="+mj-lt"/>
              <a:buAutoNum type="arabicPeriod" startAt="21"/>
            </a:pPr>
            <a:r>
              <a:rPr lang="pt-BR" sz="2400" dirty="0">
                <a:latin typeface="Calibri" panose="020F0502020204030204" pitchFamily="34" charset="0"/>
                <a:cs typeface="Calibri" panose="020F0502020204030204" pitchFamily="34" charset="0"/>
              </a:rPr>
              <a:t>Lagos</a:t>
            </a:r>
          </a:p>
          <a:p>
            <a:pPr marL="457200" indent="-457200">
              <a:buFont typeface="+mj-lt"/>
              <a:buAutoNum type="arabicPeriod" startAt="21"/>
            </a:pPr>
            <a:r>
              <a:rPr lang="pt-BR" sz="2400">
                <a:latin typeface="Calibri" panose="020F0502020204030204" pitchFamily="34" charset="0"/>
                <a:cs typeface="Calibri" panose="020F0502020204030204" pitchFamily="34" charset="0"/>
              </a:rPr>
              <a:t>Portimão</a:t>
            </a:r>
            <a:endParaRPr lang="pt-BR" sz="2400" dirty="0">
              <a:latin typeface="Calibri" panose="020F0502020204030204" pitchFamily="34" charset="0"/>
              <a:cs typeface="Calibri" panose="020F0502020204030204" pitchFamily="34" charset="0"/>
            </a:endParaRPr>
          </a:p>
          <a:p>
            <a:pPr marL="457200" indent="-457200">
              <a:buFont typeface="+mj-lt"/>
              <a:buAutoNum type="arabicPeriod" startAt="21"/>
            </a:pPr>
            <a:r>
              <a:rPr lang="pt-BR" sz="2400" dirty="0">
                <a:latin typeface="Calibri" panose="020F0502020204030204" pitchFamily="34" charset="0"/>
                <a:cs typeface="Calibri" panose="020F0502020204030204" pitchFamily="34" charset="0"/>
              </a:rPr>
              <a:t>Lagoa</a:t>
            </a:r>
          </a:p>
          <a:p>
            <a:pPr marL="457200" indent="-457200">
              <a:buFont typeface="+mj-lt"/>
              <a:buAutoNum type="arabicPeriod" startAt="21"/>
            </a:pPr>
            <a:r>
              <a:rPr lang="pt-BR" sz="2400" dirty="0">
                <a:latin typeface="Calibri" panose="020F0502020204030204" pitchFamily="34" charset="0"/>
                <a:cs typeface="Calibri" panose="020F0502020204030204" pitchFamily="34" charset="0"/>
              </a:rPr>
              <a:t>Tavirar</a:t>
            </a:r>
          </a:p>
        </p:txBody>
      </p:sp>
    </p:spTree>
    <p:extLst>
      <p:ext uri="{BB962C8B-B14F-4D97-AF65-F5344CB8AC3E}">
        <p14:creationId xmlns:p14="http://schemas.microsoft.com/office/powerpoint/2010/main" val="3028762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94C103ED-EACD-475E-872A-8E33501ADF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67" r="23716" b="2429"/>
          <a:stretch/>
        </p:blipFill>
        <p:spPr>
          <a:xfrm>
            <a:off x="551384" y="1172034"/>
            <a:ext cx="1657400" cy="5031538"/>
          </a:xfrm>
          <a:prstGeom prst="rect">
            <a:avLst/>
          </a:prstGeom>
        </p:spPr>
      </p:pic>
      <p:sp>
        <p:nvSpPr>
          <p:cNvPr id="2" name="Titel 1"/>
          <p:cNvSpPr>
            <a:spLocks noGrp="1"/>
          </p:cNvSpPr>
          <p:nvPr>
            <p:ph type="title"/>
          </p:nvPr>
        </p:nvSpPr>
        <p:spPr>
          <a:xfrm>
            <a:off x="838200" y="365126"/>
            <a:ext cx="10431483" cy="1767730"/>
          </a:xfrm>
        </p:spPr>
        <p:txBody>
          <a:bodyPr>
            <a:normAutofit/>
          </a:bodyPr>
          <a:lstStyle/>
          <a:p>
            <a:r>
              <a:rPr lang="nl-NL" dirty="0"/>
              <a:t>Late </a:t>
            </a:r>
            <a:r>
              <a:rPr lang="nl-NL" dirty="0" err="1"/>
              <a:t>Bottled</a:t>
            </a:r>
            <a:r>
              <a:rPr lang="nl-NL" dirty="0"/>
              <a:t> Vintage 2017, </a:t>
            </a:r>
            <a:r>
              <a:rPr lang="nl-NL" dirty="0" err="1"/>
              <a:t>Niepoort</a:t>
            </a:r>
            <a:br>
              <a:rPr lang="nl-NL" dirty="0"/>
            </a:br>
            <a:endParaRPr lang="nl-NL" dirty="0"/>
          </a:p>
        </p:txBody>
      </p:sp>
      <p:sp>
        <p:nvSpPr>
          <p:cNvPr id="5" name="Tijdelijke aanduiding voor inhoud 3">
            <a:extLst>
              <a:ext uri="{FF2B5EF4-FFF2-40B4-BE49-F238E27FC236}">
                <a16:creationId xmlns:a16="http://schemas.microsoft.com/office/drawing/2014/main" id="{46A223B0-A913-2025-9051-319B737E897E}"/>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200" dirty="0"/>
              <a:t>Gebied:			DOC Douro / Porto</a:t>
            </a:r>
          </a:p>
          <a:p>
            <a:pPr defTabSz="898525">
              <a:buFont typeface="Arial" panose="020B0604020202020204" pitchFamily="34" charset="0"/>
              <a:buNone/>
            </a:pPr>
            <a:r>
              <a:rPr lang="nl-NL" sz="2200" dirty="0"/>
              <a:t>Druivensoorten:	</a:t>
            </a:r>
            <a:r>
              <a:rPr lang="pt-BR" sz="2200" dirty="0"/>
              <a:t>Touriga Nacional, Touriga Franca, Tinta Francisca, </a:t>
            </a:r>
            <a:br>
              <a:rPr lang="pt-BR" sz="2200" dirty="0"/>
            </a:br>
            <a:r>
              <a:rPr lang="pt-BR" sz="2200" dirty="0"/>
              <a:t>			Tinta Amarela, Tinta Cão, Sousão, Tinta Roriz e.a.</a:t>
            </a:r>
          </a:p>
          <a:p>
            <a:pPr defTabSz="898525">
              <a:buFont typeface="Arial" panose="020B0604020202020204" pitchFamily="34" charset="0"/>
              <a:buNone/>
            </a:pPr>
            <a:endParaRPr lang="pt-BR" sz="2200" dirty="0"/>
          </a:p>
          <a:p>
            <a:pPr marL="0" indent="0" algn="l">
              <a:lnSpc>
                <a:spcPct val="110000"/>
              </a:lnSpc>
              <a:spcBef>
                <a:spcPts val="0"/>
              </a:spcBef>
              <a:buNone/>
            </a:pPr>
            <a:r>
              <a:rPr lang="nl-NL" sz="2200" b="0" i="0" dirty="0">
                <a:solidFill>
                  <a:srgbClr val="252525"/>
                </a:solidFill>
                <a:effectLst/>
              </a:rPr>
              <a:t>De druiven worden in het najaar geplukt. Na een korte vergisting wordt het proces gestopt en wordt wijnalcohol toegevoegd. Afhankelijk van de hoeveelheid restsuikers wordt het een droge of zoete port.</a:t>
            </a:r>
          </a:p>
          <a:p>
            <a:pPr marL="0" indent="0" algn="l">
              <a:lnSpc>
                <a:spcPct val="110000"/>
              </a:lnSpc>
              <a:spcBef>
                <a:spcPts val="0"/>
              </a:spcBef>
              <a:buNone/>
            </a:pPr>
            <a:endParaRPr lang="nl-NL" sz="2200" b="0" i="0" dirty="0">
              <a:solidFill>
                <a:srgbClr val="252525"/>
              </a:solidFill>
              <a:effectLst/>
            </a:endParaRPr>
          </a:p>
          <a:p>
            <a:pPr marL="0" indent="0" algn="l">
              <a:lnSpc>
                <a:spcPct val="110000"/>
              </a:lnSpc>
              <a:spcBef>
                <a:spcPts val="0"/>
              </a:spcBef>
              <a:buNone/>
            </a:pPr>
            <a:r>
              <a:rPr lang="nl-NL" sz="2200" b="0" i="0" dirty="0">
                <a:solidFill>
                  <a:srgbClr val="252525"/>
                </a:solidFill>
                <a:effectLst/>
              </a:rPr>
              <a:t>Na lange rijping op houten vaten worden ze geblend en gaan de wijnen uit één</a:t>
            </a:r>
            <a:r>
              <a:rPr lang="nl-NL" sz="2200" dirty="0">
                <a:solidFill>
                  <a:srgbClr val="252525"/>
                </a:solidFill>
              </a:rPr>
              <a:t> (</a:t>
            </a:r>
            <a:r>
              <a:rPr lang="nl-NL" sz="2200" b="0" i="0" dirty="0">
                <a:solidFill>
                  <a:srgbClr val="252525"/>
                </a:solidFill>
                <a:effectLst/>
              </a:rPr>
              <a:t>bijzonder) jaar op de fles.</a:t>
            </a:r>
          </a:p>
          <a:p>
            <a:pPr marL="0" indent="0">
              <a:buFont typeface="Arial" panose="020B0604020202020204" pitchFamily="34" charset="0"/>
              <a:buNone/>
            </a:pPr>
            <a:endParaRPr lang="pt-BR" sz="2200" dirty="0"/>
          </a:p>
        </p:txBody>
      </p:sp>
    </p:spTree>
    <p:extLst>
      <p:ext uri="{BB962C8B-B14F-4D97-AF65-F5344CB8AC3E}">
        <p14:creationId xmlns:p14="http://schemas.microsoft.com/office/powerpoint/2010/main" val="3382187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94C103ED-EACD-475E-872A-8E33501ADF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67" r="23716" b="2429"/>
          <a:stretch/>
        </p:blipFill>
        <p:spPr>
          <a:xfrm>
            <a:off x="551384" y="1172034"/>
            <a:ext cx="1657400" cy="5031538"/>
          </a:xfrm>
          <a:prstGeom prst="rect">
            <a:avLst/>
          </a:prstGeom>
        </p:spPr>
      </p:pic>
      <p:sp>
        <p:nvSpPr>
          <p:cNvPr id="2" name="Titel 1"/>
          <p:cNvSpPr>
            <a:spLocks noGrp="1"/>
          </p:cNvSpPr>
          <p:nvPr>
            <p:ph type="title"/>
          </p:nvPr>
        </p:nvSpPr>
        <p:spPr>
          <a:xfrm>
            <a:off x="838200" y="365126"/>
            <a:ext cx="10431483" cy="1767730"/>
          </a:xfrm>
        </p:spPr>
        <p:txBody>
          <a:bodyPr>
            <a:normAutofit/>
          </a:bodyPr>
          <a:lstStyle/>
          <a:p>
            <a:r>
              <a:rPr lang="nl-NL" dirty="0"/>
              <a:t>Late </a:t>
            </a:r>
            <a:r>
              <a:rPr lang="nl-NL" dirty="0" err="1"/>
              <a:t>Bottled</a:t>
            </a:r>
            <a:r>
              <a:rPr lang="nl-NL" dirty="0"/>
              <a:t> Vintage 2017, </a:t>
            </a:r>
            <a:r>
              <a:rPr lang="nl-NL" dirty="0" err="1"/>
              <a:t>Niepoort</a:t>
            </a:r>
            <a:br>
              <a:rPr lang="nl-NL" dirty="0"/>
            </a:br>
            <a:endParaRPr lang="nl-NL" dirty="0"/>
          </a:p>
        </p:txBody>
      </p:sp>
      <p:sp>
        <p:nvSpPr>
          <p:cNvPr id="5" name="Tijdelijke aanduiding voor inhoud 3">
            <a:extLst>
              <a:ext uri="{FF2B5EF4-FFF2-40B4-BE49-F238E27FC236}">
                <a16:creationId xmlns:a16="http://schemas.microsoft.com/office/drawing/2014/main" id="{46A223B0-A913-2025-9051-319B737E897E}"/>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200" dirty="0"/>
              <a:t>Gebied:			DOC Douro / Porto</a:t>
            </a:r>
          </a:p>
          <a:p>
            <a:pPr defTabSz="898525">
              <a:buFont typeface="Arial" panose="020B0604020202020204" pitchFamily="34" charset="0"/>
              <a:buNone/>
            </a:pPr>
            <a:r>
              <a:rPr lang="nl-NL" sz="2200" dirty="0"/>
              <a:t>Druivensoorten:	</a:t>
            </a:r>
            <a:r>
              <a:rPr lang="pt-BR" sz="2200" dirty="0"/>
              <a:t>Touriga Nacional, Touriga Franca, Tinta Francisca, </a:t>
            </a:r>
            <a:br>
              <a:rPr lang="pt-BR" sz="2200" dirty="0"/>
            </a:br>
            <a:r>
              <a:rPr lang="pt-BR" sz="2200" dirty="0"/>
              <a:t>			Tinta Amarela, Tinta Cão, Sousão, Tinta Roriz e.a.</a:t>
            </a:r>
          </a:p>
          <a:p>
            <a:pPr defTabSz="898525">
              <a:buFont typeface="Arial" panose="020B0604020202020204" pitchFamily="34" charset="0"/>
              <a:buNone/>
            </a:pPr>
            <a:r>
              <a:rPr lang="pt-BR" sz="2200" dirty="0"/>
              <a:t>De Late Bottled Vintage (LBV) wordt, zoals de naam al aangeeft,pas na een lange rijping op grote houten vaten gebotteld. Deze port wordt alleen gemaakt in de beste oogstjaren en is een blend van wijnen uit één  oogstjaar. Met de LBV hebben de producenten een midden bedacht tussen de Ruby Port (een fruitige blend van verschillende oogstjaren, die jong gedronken wordt) en de Vintage Port (port uit één goed oogstjaar, die na lange flesrijping op zijn  best is). Door de LBV 4 – 6 jaar op grote houten vaten te laten rijpen ( een Vintage Port krijgt 2 – 4 jaren houtrijping) heeft hij dezelfde intensiteit in kleur en fruitaroma’s als een Vintage Port, maar ook meer ontwikkelde aroma’s die hem toegankelijker, zachter en eerder drinkbaar maken.</a:t>
            </a:r>
          </a:p>
        </p:txBody>
      </p:sp>
    </p:spTree>
    <p:extLst>
      <p:ext uri="{BB962C8B-B14F-4D97-AF65-F5344CB8AC3E}">
        <p14:creationId xmlns:p14="http://schemas.microsoft.com/office/powerpoint/2010/main" val="153554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94C103ED-EACD-475E-872A-8E33501ADF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67" r="23716" b="2429"/>
          <a:stretch/>
        </p:blipFill>
        <p:spPr>
          <a:xfrm>
            <a:off x="551384" y="1172034"/>
            <a:ext cx="1657400" cy="5031538"/>
          </a:xfrm>
          <a:prstGeom prst="rect">
            <a:avLst/>
          </a:prstGeom>
        </p:spPr>
      </p:pic>
      <p:sp>
        <p:nvSpPr>
          <p:cNvPr id="2" name="Titel 1"/>
          <p:cNvSpPr>
            <a:spLocks noGrp="1"/>
          </p:cNvSpPr>
          <p:nvPr>
            <p:ph type="title"/>
          </p:nvPr>
        </p:nvSpPr>
        <p:spPr>
          <a:xfrm>
            <a:off x="838200" y="365126"/>
            <a:ext cx="10431483" cy="1767730"/>
          </a:xfrm>
        </p:spPr>
        <p:txBody>
          <a:bodyPr>
            <a:normAutofit/>
          </a:bodyPr>
          <a:lstStyle/>
          <a:p>
            <a:r>
              <a:rPr lang="nl-NL" dirty="0"/>
              <a:t>Late </a:t>
            </a:r>
            <a:r>
              <a:rPr lang="nl-NL" dirty="0" err="1"/>
              <a:t>Bottled</a:t>
            </a:r>
            <a:r>
              <a:rPr lang="nl-NL" dirty="0"/>
              <a:t> Vintage 2017, </a:t>
            </a:r>
            <a:r>
              <a:rPr lang="nl-NL" dirty="0" err="1"/>
              <a:t>Niepoort</a:t>
            </a:r>
            <a:br>
              <a:rPr lang="nl-NL" dirty="0"/>
            </a:br>
            <a:endParaRPr lang="nl-NL" dirty="0"/>
          </a:p>
        </p:txBody>
      </p:sp>
      <p:sp>
        <p:nvSpPr>
          <p:cNvPr id="5" name="Tijdelijke aanduiding voor inhoud 3">
            <a:extLst>
              <a:ext uri="{FF2B5EF4-FFF2-40B4-BE49-F238E27FC236}">
                <a16:creationId xmlns:a16="http://schemas.microsoft.com/office/drawing/2014/main" id="{46A223B0-A913-2025-9051-319B737E897E}"/>
              </a:ext>
            </a:extLst>
          </p:cNvPr>
          <p:cNvSpPr txBox="1">
            <a:spLocks/>
          </p:cNvSpPr>
          <p:nvPr/>
        </p:nvSpPr>
        <p:spPr>
          <a:xfrm>
            <a:off x="2730500" y="1628799"/>
            <a:ext cx="8623301" cy="4548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Font typeface="Arial" panose="020B0604020202020204" pitchFamily="34" charset="0"/>
              <a:buNone/>
            </a:pPr>
            <a:r>
              <a:rPr lang="nl-NL" sz="2200" dirty="0"/>
              <a:t>Gebied:			DOC Douro / Porto</a:t>
            </a:r>
          </a:p>
          <a:p>
            <a:pPr defTabSz="898525">
              <a:buFont typeface="Arial" panose="020B0604020202020204" pitchFamily="34" charset="0"/>
              <a:buNone/>
            </a:pPr>
            <a:r>
              <a:rPr lang="nl-NL" sz="2200" dirty="0"/>
              <a:t>Druivensoorten:	</a:t>
            </a:r>
            <a:r>
              <a:rPr lang="pt-BR" sz="2200" dirty="0"/>
              <a:t>Touriga Nacional, Touriga Franca, Tinta Francisca, </a:t>
            </a:r>
            <a:br>
              <a:rPr lang="pt-BR" sz="2200" dirty="0"/>
            </a:br>
            <a:r>
              <a:rPr lang="pt-BR" sz="2200" dirty="0"/>
              <a:t>			Tinta Amarela, Tinta Cão, Sousão, Tinta Roriz e.a.</a:t>
            </a:r>
          </a:p>
          <a:p>
            <a:pPr marL="0" indent="0">
              <a:buNone/>
            </a:pPr>
            <a:endParaRPr lang="pt-BR" sz="2200" dirty="0"/>
          </a:p>
          <a:p>
            <a:pPr marL="0" indent="0">
              <a:buNone/>
            </a:pPr>
            <a:r>
              <a:rPr lang="pt-BR" sz="2200" dirty="0"/>
              <a:t>De Niepoort LBV heeft een donker robijnrode kleur met een paars/rood randje.</a:t>
            </a:r>
          </a:p>
          <a:p>
            <a:pPr marL="0" indent="0">
              <a:buNone/>
            </a:pPr>
            <a:r>
              <a:rPr lang="pt-BR" sz="2200" dirty="0"/>
              <a:t>In de geur een combinatie van rijpe bosvruchten en donkere chocolade met een mooie, warme kruidigheid (kaneel, nootmuskaat, kruidnagel)</a:t>
            </a:r>
          </a:p>
          <a:p>
            <a:pPr marL="0" indent="0">
              <a:buNone/>
            </a:pPr>
            <a:r>
              <a:rPr lang="pt-BR" sz="2200" dirty="0"/>
              <a:t>Hij is stevig en vol van smaak, met rijp fruit en een frisse, levendige afdronk, die nog lang blijft hangen.</a:t>
            </a:r>
          </a:p>
          <a:p>
            <a:pPr marL="0" indent="0">
              <a:buFont typeface="Arial" panose="020B0604020202020204" pitchFamily="34" charset="0"/>
              <a:buNone/>
            </a:pPr>
            <a:endParaRPr lang="pt-BR" sz="2200" dirty="0"/>
          </a:p>
          <a:p>
            <a:pPr marL="0" indent="0">
              <a:buFont typeface="Arial" panose="020B0604020202020204" pitchFamily="34" charset="0"/>
              <a:buNone/>
            </a:pPr>
            <a:r>
              <a:rPr lang="pt-BR" sz="2200" dirty="0"/>
              <a:t>Horizon Wines, Almere	€ 18,95</a:t>
            </a:r>
          </a:p>
        </p:txBody>
      </p:sp>
    </p:spTree>
    <p:extLst>
      <p:ext uri="{BB962C8B-B14F-4D97-AF65-F5344CB8AC3E}">
        <p14:creationId xmlns:p14="http://schemas.microsoft.com/office/powerpoint/2010/main" val="383591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D30E-557B-CA17-E95B-602FD5AD9CF5}"/>
              </a:ext>
            </a:extLst>
          </p:cNvPr>
          <p:cNvSpPr>
            <a:spLocks noGrp="1"/>
          </p:cNvSpPr>
          <p:nvPr>
            <p:ph type="ctrTitle"/>
          </p:nvPr>
        </p:nvSpPr>
        <p:spPr/>
        <p:txBody>
          <a:bodyPr/>
          <a:lstStyle/>
          <a:p>
            <a:r>
              <a:rPr lang="en-US" dirty="0"/>
              <a:t>&lt;&lt;</a:t>
            </a:r>
            <a:r>
              <a:rPr lang="en-US" dirty="0" err="1"/>
              <a:t>Rijk</a:t>
            </a:r>
            <a:r>
              <a:rPr lang="en-US" dirty="0"/>
              <a:t> van Nijmegen&gt;&gt;</a:t>
            </a:r>
            <a:endParaRPr lang="x-none" dirty="0"/>
          </a:p>
        </p:txBody>
      </p:sp>
      <p:sp>
        <p:nvSpPr>
          <p:cNvPr id="3" name="Subtitle 2">
            <a:extLst>
              <a:ext uri="{FF2B5EF4-FFF2-40B4-BE49-F238E27FC236}">
                <a16:creationId xmlns:a16="http://schemas.microsoft.com/office/drawing/2014/main" id="{7B3C0C48-1AD7-ADF8-30C2-873D46F00E77}"/>
              </a:ext>
            </a:extLst>
          </p:cNvPr>
          <p:cNvSpPr>
            <a:spLocks noGrp="1"/>
          </p:cNvSpPr>
          <p:nvPr>
            <p:ph type="subTitle" idx="1"/>
          </p:nvPr>
        </p:nvSpPr>
        <p:spPr/>
        <p:txBody>
          <a:bodyPr/>
          <a:lstStyle/>
          <a:p>
            <a:r>
              <a:rPr lang="en-US" dirty="0"/>
              <a:t>&lt;&lt;</a:t>
            </a:r>
            <a:r>
              <a:rPr lang="en-US"/>
              <a:t>Jos Peters</a:t>
            </a:r>
            <a:r>
              <a:rPr lang="en-US" dirty="0"/>
              <a:t>, Petja Klaarhamer&gt;&gt;</a:t>
            </a:r>
          </a:p>
          <a:p>
            <a:r>
              <a:rPr lang="en-US" dirty="0" err="1"/>
              <a:t>Landelijke</a:t>
            </a:r>
            <a:r>
              <a:rPr lang="en-US" dirty="0"/>
              <a:t> </a:t>
            </a:r>
            <a:r>
              <a:rPr lang="en-US" dirty="0" err="1"/>
              <a:t>proeverij</a:t>
            </a:r>
            <a:r>
              <a:rPr lang="en-US" dirty="0"/>
              <a:t> Portugal rood</a:t>
            </a:r>
            <a:endParaRPr lang="x-none" dirty="0"/>
          </a:p>
        </p:txBody>
      </p:sp>
    </p:spTree>
    <p:extLst>
      <p:ext uri="{BB962C8B-B14F-4D97-AF65-F5344CB8AC3E}">
        <p14:creationId xmlns:p14="http://schemas.microsoft.com/office/powerpoint/2010/main" val="358833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Blauwe druivenrassen</a:t>
            </a:r>
          </a:p>
        </p:txBody>
      </p:sp>
      <p:pic>
        <p:nvPicPr>
          <p:cNvPr id="1026" name="Picture 2" descr="Afbeeldingsresultaat voor Touriga Nacional druif">
            <a:extLst>
              <a:ext uri="{FF2B5EF4-FFF2-40B4-BE49-F238E27FC236}">
                <a16:creationId xmlns:a16="http://schemas.microsoft.com/office/drawing/2014/main" id="{DA3E64A9-ABA6-266F-CE58-322AEFFE2A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4042" y="713442"/>
            <a:ext cx="2679985" cy="2140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Afbeeldingsresultaat voor Touriga Franca  druif">
            <a:extLst>
              <a:ext uri="{FF2B5EF4-FFF2-40B4-BE49-F238E27FC236}">
                <a16:creationId xmlns:a16="http://schemas.microsoft.com/office/drawing/2014/main" id="{EF8531E5-9F08-F547-3627-566EEFE1E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68960"/>
            <a:ext cx="2776395" cy="1278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Afbeeldingsresultaat voor Tinta Roriz druif">
            <a:extLst>
              <a:ext uri="{FF2B5EF4-FFF2-40B4-BE49-F238E27FC236}">
                <a16:creationId xmlns:a16="http://schemas.microsoft.com/office/drawing/2014/main" id="{42EB8743-40CF-3DDC-FF61-1588ED3E9C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4042" y="4657170"/>
            <a:ext cx="2679985" cy="138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jdelijke aanduiding voor inhoud 2">
            <a:extLst>
              <a:ext uri="{FF2B5EF4-FFF2-40B4-BE49-F238E27FC236}">
                <a16:creationId xmlns:a16="http://schemas.microsoft.com/office/drawing/2014/main" id="{1B0B1644-E37B-711D-120C-874E9300493E}"/>
              </a:ext>
            </a:extLst>
          </p:cNvPr>
          <p:cNvSpPr txBox="1">
            <a:spLocks/>
          </p:cNvSpPr>
          <p:nvPr/>
        </p:nvSpPr>
        <p:spPr>
          <a:xfrm>
            <a:off x="838200" y="1258828"/>
            <a:ext cx="7346032" cy="1431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err="1"/>
              <a:t>Touriga</a:t>
            </a:r>
            <a:r>
              <a:rPr lang="nl-NL" sz="2400" b="1" dirty="0"/>
              <a:t> </a:t>
            </a:r>
            <a:r>
              <a:rPr lang="nl-NL" sz="2400" b="1" dirty="0" err="1"/>
              <a:t>Nacional</a:t>
            </a:r>
            <a:r>
              <a:rPr lang="nl-NL" sz="2400" b="1" dirty="0"/>
              <a:t> </a:t>
            </a:r>
            <a:r>
              <a:rPr lang="nl-NL" sz="2400" dirty="0"/>
              <a:t>is de grootste blauwe wijndruif. Komt oorspronkelijk uit de </a:t>
            </a:r>
            <a:r>
              <a:rPr lang="nl-NL" sz="2400" dirty="0" err="1"/>
              <a:t>Dão</a:t>
            </a:r>
            <a:r>
              <a:rPr lang="nl-NL" sz="2400" dirty="0"/>
              <a:t> en is vaak de belangrijkste druif in de blends van Porto en de </a:t>
            </a:r>
            <a:r>
              <a:rPr lang="nl-NL" sz="2400" dirty="0" err="1"/>
              <a:t>Douro</a:t>
            </a:r>
            <a:r>
              <a:rPr lang="nl-NL" sz="2400" dirty="0"/>
              <a:t>. Geeft intense smaken en is rijk aan </a:t>
            </a:r>
            <a:r>
              <a:rPr lang="nl-NL" sz="2400" dirty="0" err="1"/>
              <a:t>tannines</a:t>
            </a:r>
            <a:r>
              <a:rPr lang="nl-NL" sz="2400" dirty="0"/>
              <a:t>.</a:t>
            </a:r>
          </a:p>
        </p:txBody>
      </p:sp>
      <p:sp>
        <p:nvSpPr>
          <p:cNvPr id="5" name="Tijdelijke aanduiding voor inhoud 2">
            <a:extLst>
              <a:ext uri="{FF2B5EF4-FFF2-40B4-BE49-F238E27FC236}">
                <a16:creationId xmlns:a16="http://schemas.microsoft.com/office/drawing/2014/main" id="{D452CE25-7156-2F79-EA2D-429F6D4BDEE0}"/>
              </a:ext>
            </a:extLst>
          </p:cNvPr>
          <p:cNvSpPr txBox="1">
            <a:spLocks/>
          </p:cNvSpPr>
          <p:nvPr/>
        </p:nvSpPr>
        <p:spPr>
          <a:xfrm>
            <a:off x="3716201" y="3638953"/>
            <a:ext cx="4433682" cy="7423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err="1"/>
              <a:t>Touriga</a:t>
            </a:r>
            <a:r>
              <a:rPr lang="nl-NL" sz="2400" b="1" dirty="0"/>
              <a:t> Franca </a:t>
            </a:r>
            <a:r>
              <a:rPr lang="nl-NL" sz="2400" dirty="0"/>
              <a:t>levert stevige en rijke aromatische wijnen op.</a:t>
            </a:r>
          </a:p>
        </p:txBody>
      </p:sp>
      <p:sp>
        <p:nvSpPr>
          <p:cNvPr id="6" name="Tekstvak 5">
            <a:extLst>
              <a:ext uri="{FF2B5EF4-FFF2-40B4-BE49-F238E27FC236}">
                <a16:creationId xmlns:a16="http://schemas.microsoft.com/office/drawing/2014/main" id="{08BA6696-6489-BE71-5F73-F35329B36958}"/>
              </a:ext>
            </a:extLst>
          </p:cNvPr>
          <p:cNvSpPr txBox="1"/>
          <p:nvPr/>
        </p:nvSpPr>
        <p:spPr>
          <a:xfrm>
            <a:off x="812552" y="4842516"/>
            <a:ext cx="6841976" cy="1200329"/>
          </a:xfrm>
          <a:prstGeom prst="rect">
            <a:avLst/>
          </a:prstGeom>
          <a:noFill/>
        </p:spPr>
        <p:txBody>
          <a:bodyPr wrap="square" rtlCol="0">
            <a:spAutoFit/>
          </a:bodyPr>
          <a:lstStyle/>
          <a:p>
            <a:r>
              <a:rPr lang="nl-NL" sz="2400" b="1" dirty="0" err="1">
                <a:latin typeface="Calibri" panose="020F0502020204030204" pitchFamily="34" charset="0"/>
                <a:cs typeface="Calibri" panose="020F0502020204030204" pitchFamily="34" charset="0"/>
              </a:rPr>
              <a:t>Tempranillo</a:t>
            </a:r>
            <a:r>
              <a:rPr lang="nl-NL" sz="2400" dirty="0">
                <a:latin typeface="Calibri" panose="020F0502020204030204" pitchFamily="34" charset="0"/>
                <a:cs typeface="Calibri" panose="020F0502020204030204" pitchFamily="34" charset="0"/>
              </a:rPr>
              <a:t> heet hier </a:t>
            </a:r>
            <a:r>
              <a:rPr lang="nl-NL" sz="2400" b="1" dirty="0" err="1">
                <a:latin typeface="Calibri" panose="020F0502020204030204" pitchFamily="34" charset="0"/>
                <a:cs typeface="Calibri" panose="020F0502020204030204" pitchFamily="34" charset="0"/>
              </a:rPr>
              <a:t>Aragonez</a:t>
            </a:r>
            <a:r>
              <a:rPr lang="nl-NL" sz="2400" dirty="0">
                <a:latin typeface="Calibri" panose="020F0502020204030204" pitchFamily="34" charset="0"/>
                <a:cs typeface="Calibri" panose="020F0502020204030204" pitchFamily="34" charset="0"/>
              </a:rPr>
              <a:t> of </a:t>
            </a:r>
            <a:r>
              <a:rPr lang="nl-NL" sz="2400" b="1" dirty="0" err="1">
                <a:latin typeface="Calibri" panose="020F0502020204030204" pitchFamily="34" charset="0"/>
                <a:cs typeface="Calibri" panose="020F0502020204030204" pitchFamily="34" charset="0"/>
              </a:rPr>
              <a:t>Tinta</a:t>
            </a:r>
            <a:r>
              <a:rPr lang="nl-NL" sz="2400" b="1" dirty="0">
                <a:latin typeface="Calibri" panose="020F0502020204030204" pitchFamily="34" charset="0"/>
                <a:cs typeface="Calibri" panose="020F0502020204030204" pitchFamily="34" charset="0"/>
              </a:rPr>
              <a:t> </a:t>
            </a:r>
            <a:r>
              <a:rPr lang="nl-NL" sz="2400" b="1" dirty="0" err="1">
                <a:latin typeface="Calibri" panose="020F0502020204030204" pitchFamily="34" charset="0"/>
                <a:cs typeface="Calibri" panose="020F0502020204030204" pitchFamily="34" charset="0"/>
              </a:rPr>
              <a:t>Roriz</a:t>
            </a:r>
            <a:r>
              <a:rPr lang="nl-NL" sz="2400" b="1" dirty="0">
                <a:latin typeface="Calibri" panose="020F0502020204030204" pitchFamily="34" charset="0"/>
                <a:cs typeface="Calibri" panose="020F0502020204030204" pitchFamily="34" charset="0"/>
              </a:rPr>
              <a:t> </a:t>
            </a:r>
            <a:r>
              <a:rPr lang="nl-NL" sz="2400" dirty="0">
                <a:latin typeface="Calibri" panose="020F0502020204030204" pitchFamily="34" charset="0"/>
                <a:cs typeface="Calibri" panose="020F0502020204030204" pitchFamily="34" charset="0"/>
              </a:rPr>
              <a:t>en is het meest aangeplant. Levert krachtige, maar tegelijk soepele, wijnen op.</a:t>
            </a:r>
          </a:p>
        </p:txBody>
      </p:sp>
    </p:spTree>
    <p:extLst>
      <p:ext uri="{BB962C8B-B14F-4D97-AF65-F5344CB8AC3E}">
        <p14:creationId xmlns:p14="http://schemas.microsoft.com/office/powerpoint/2010/main" val="408271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Blauwe druivenrassen</a:t>
            </a:r>
          </a:p>
        </p:txBody>
      </p:sp>
      <p:pic>
        <p:nvPicPr>
          <p:cNvPr id="1026" name="Picture 2">
            <a:extLst>
              <a:ext uri="{FF2B5EF4-FFF2-40B4-BE49-F238E27FC236}">
                <a16:creationId xmlns:a16="http://schemas.microsoft.com/office/drawing/2014/main" id="{DA3E64A9-ABA6-266F-CE58-322AEFFE2A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061" b="10061"/>
          <a:stretch/>
        </p:blipFill>
        <p:spPr bwMode="auto">
          <a:xfrm>
            <a:off x="461037" y="1173367"/>
            <a:ext cx="2679985" cy="2140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a:extLst>
              <a:ext uri="{FF2B5EF4-FFF2-40B4-BE49-F238E27FC236}">
                <a16:creationId xmlns:a16="http://schemas.microsoft.com/office/drawing/2014/main" id="{EF8531E5-9F08-F547-3627-566EEFE1E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bwMode="auto">
          <a:xfrm>
            <a:off x="9840416" y="1319329"/>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pic>
        <p:nvPicPr>
          <p:cNvPr id="1030" name="Picture 6">
            <a:extLst>
              <a:ext uri="{FF2B5EF4-FFF2-40B4-BE49-F238E27FC236}">
                <a16:creationId xmlns:a16="http://schemas.microsoft.com/office/drawing/2014/main" id="{42EB8743-40CF-3DDC-FF61-1588ED3E9C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659" b="17659"/>
          <a:stretch/>
        </p:blipFill>
        <p:spPr bwMode="auto">
          <a:xfrm>
            <a:off x="461036" y="4437112"/>
            <a:ext cx="2679985" cy="138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RightFacing"/>
            <a:lightRig rig="threePt" dir="t"/>
          </a:scene3d>
        </p:spPr>
      </p:pic>
      <p:sp>
        <p:nvSpPr>
          <p:cNvPr id="4" name="Tijdelijke aanduiding voor inhoud 2">
            <a:extLst>
              <a:ext uri="{FF2B5EF4-FFF2-40B4-BE49-F238E27FC236}">
                <a16:creationId xmlns:a16="http://schemas.microsoft.com/office/drawing/2014/main" id="{1B0B1644-E37B-711D-120C-874E9300493E}"/>
              </a:ext>
            </a:extLst>
          </p:cNvPr>
          <p:cNvSpPr txBox="1">
            <a:spLocks/>
          </p:cNvSpPr>
          <p:nvPr/>
        </p:nvSpPr>
        <p:spPr>
          <a:xfrm>
            <a:off x="3245629" y="1167562"/>
            <a:ext cx="3298672" cy="1613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err="1"/>
              <a:t>Trincadeira</a:t>
            </a:r>
            <a:r>
              <a:rPr lang="nl-NL" sz="2400" dirty="0"/>
              <a:t> doet het goed in warmere streken, zoals in Alentejo en langs de oevers van de </a:t>
            </a:r>
            <a:r>
              <a:rPr lang="nl-NL" sz="2400" dirty="0" err="1"/>
              <a:t>Douro</a:t>
            </a:r>
            <a:r>
              <a:rPr lang="nl-NL" sz="2400" dirty="0"/>
              <a:t> </a:t>
            </a:r>
            <a:br>
              <a:rPr lang="nl-NL" sz="2400" dirty="0"/>
            </a:br>
            <a:r>
              <a:rPr lang="nl-NL" sz="2400" dirty="0"/>
              <a:t>(heet daar </a:t>
            </a:r>
            <a:r>
              <a:rPr lang="nl-NL" sz="2400" dirty="0" err="1"/>
              <a:t>Tinta</a:t>
            </a:r>
            <a:r>
              <a:rPr lang="nl-NL" sz="2400" dirty="0"/>
              <a:t> </a:t>
            </a:r>
            <a:r>
              <a:rPr lang="nl-NL" sz="2400" dirty="0" err="1"/>
              <a:t>Amarela</a:t>
            </a:r>
            <a:r>
              <a:rPr lang="nl-NL" sz="2400" dirty="0"/>
              <a:t>).</a:t>
            </a:r>
          </a:p>
        </p:txBody>
      </p:sp>
      <p:sp>
        <p:nvSpPr>
          <p:cNvPr id="5" name="Tijdelijke aanduiding voor inhoud 2">
            <a:extLst>
              <a:ext uri="{FF2B5EF4-FFF2-40B4-BE49-F238E27FC236}">
                <a16:creationId xmlns:a16="http://schemas.microsoft.com/office/drawing/2014/main" id="{D452CE25-7156-2F79-EA2D-429F6D4BDEE0}"/>
              </a:ext>
            </a:extLst>
          </p:cNvPr>
          <p:cNvSpPr txBox="1">
            <a:spLocks/>
          </p:cNvSpPr>
          <p:nvPr/>
        </p:nvSpPr>
        <p:spPr>
          <a:xfrm>
            <a:off x="7128983" y="1167562"/>
            <a:ext cx="2994164" cy="1397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1" dirty="0" err="1"/>
              <a:t>Castelão</a:t>
            </a:r>
            <a:r>
              <a:rPr lang="nl-NL" sz="2400" dirty="0"/>
              <a:t> (of </a:t>
            </a:r>
            <a:r>
              <a:rPr lang="nl-NL" sz="2400" dirty="0" err="1"/>
              <a:t>Periquita</a:t>
            </a:r>
            <a:r>
              <a:rPr lang="nl-NL" sz="2400" dirty="0"/>
              <a:t>) komt veel voor in het zuiden en is geliefd om zijn frisse smaken.</a:t>
            </a:r>
          </a:p>
        </p:txBody>
      </p:sp>
      <p:sp>
        <p:nvSpPr>
          <p:cNvPr id="6" name="Tekstvak 5">
            <a:extLst>
              <a:ext uri="{FF2B5EF4-FFF2-40B4-BE49-F238E27FC236}">
                <a16:creationId xmlns:a16="http://schemas.microsoft.com/office/drawing/2014/main" id="{08BA6696-6489-BE71-5F73-F35329B36958}"/>
              </a:ext>
            </a:extLst>
          </p:cNvPr>
          <p:cNvSpPr txBox="1"/>
          <p:nvPr/>
        </p:nvSpPr>
        <p:spPr>
          <a:xfrm>
            <a:off x="2927648" y="4035384"/>
            <a:ext cx="2808312" cy="1569660"/>
          </a:xfrm>
          <a:prstGeom prst="rect">
            <a:avLst/>
          </a:prstGeom>
          <a:noFill/>
        </p:spPr>
        <p:txBody>
          <a:bodyPr wrap="square" rtlCol="0">
            <a:spAutoFit/>
          </a:bodyPr>
          <a:lstStyle/>
          <a:p>
            <a:r>
              <a:rPr lang="nl-NL" sz="2400" b="1" dirty="0" err="1">
                <a:latin typeface="Calibri" panose="020F0502020204030204" pitchFamily="34" charset="0"/>
                <a:cs typeface="Calibri" panose="020F0502020204030204" pitchFamily="34" charset="0"/>
              </a:rPr>
              <a:t>Baga</a:t>
            </a:r>
            <a:r>
              <a:rPr lang="nl-NL" sz="2400" dirty="0">
                <a:latin typeface="Calibri" panose="020F0502020204030204" pitchFamily="34" charset="0"/>
                <a:cs typeface="Calibri" panose="020F0502020204030204" pitchFamily="34" charset="0"/>
              </a:rPr>
              <a:t> is de druif van </a:t>
            </a:r>
            <a:r>
              <a:rPr lang="nl-NL" sz="2400" dirty="0" err="1">
                <a:latin typeface="Calibri" panose="020F0502020204030204" pitchFamily="34" charset="0"/>
                <a:cs typeface="Calibri" panose="020F0502020204030204" pitchFamily="34" charset="0"/>
              </a:rPr>
              <a:t>Bairrada</a:t>
            </a:r>
            <a:r>
              <a:rPr lang="nl-NL" sz="2400" dirty="0">
                <a:latin typeface="Calibri" panose="020F0502020204030204" pitchFamily="34" charset="0"/>
                <a:cs typeface="Calibri" panose="020F0502020204030204" pitchFamily="34" charset="0"/>
              </a:rPr>
              <a:t>. Krachtige wijnen met bewaarpotentieel.</a:t>
            </a:r>
          </a:p>
        </p:txBody>
      </p:sp>
      <p:pic>
        <p:nvPicPr>
          <p:cNvPr id="3" name="Picture 2" descr="Alicante Bouschet - Strange Wine Varietals - Bucket Boys | Sydney's Craft  Beer And Wine Specialist">
            <a:extLst>
              <a:ext uri="{FF2B5EF4-FFF2-40B4-BE49-F238E27FC236}">
                <a16:creationId xmlns:a16="http://schemas.microsoft.com/office/drawing/2014/main" id="{8C78EE1D-B93F-353D-BCDA-A2856D1075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9976" y="3789790"/>
            <a:ext cx="2060848"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RightFacing"/>
            <a:lightRig rig="threePt" dir="t"/>
          </a:scene3d>
        </p:spPr>
      </p:pic>
      <p:sp>
        <p:nvSpPr>
          <p:cNvPr id="7" name="Tijdelijke aanduiding voor inhoud 2">
            <a:extLst>
              <a:ext uri="{FF2B5EF4-FFF2-40B4-BE49-F238E27FC236}">
                <a16:creationId xmlns:a16="http://schemas.microsoft.com/office/drawing/2014/main" id="{A738EA8F-B4C4-389B-0AD9-8A3848843439}"/>
              </a:ext>
            </a:extLst>
          </p:cNvPr>
          <p:cNvSpPr txBox="1">
            <a:spLocks/>
          </p:cNvSpPr>
          <p:nvPr/>
        </p:nvSpPr>
        <p:spPr>
          <a:xfrm>
            <a:off x="7824192" y="4121543"/>
            <a:ext cx="3677072" cy="1397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b="0" i="0" dirty="0">
                <a:effectLst/>
              </a:rPr>
              <a:t>De </a:t>
            </a:r>
            <a:r>
              <a:rPr lang="nl-NL" sz="2400" b="1" i="0" dirty="0">
                <a:effectLst/>
              </a:rPr>
              <a:t>Alicante </a:t>
            </a:r>
            <a:r>
              <a:rPr lang="nl-NL" sz="2400" b="1" i="0" dirty="0" err="1">
                <a:effectLst/>
              </a:rPr>
              <a:t>Bouschet</a:t>
            </a:r>
            <a:r>
              <a:rPr lang="nl-NL" sz="2400" b="1" i="0" dirty="0">
                <a:effectLst/>
              </a:rPr>
              <a:t> </a:t>
            </a:r>
            <a:r>
              <a:rPr lang="nl-NL" sz="2400" dirty="0"/>
              <a:t>heeft </a:t>
            </a:r>
            <a:r>
              <a:rPr lang="nl-NL" sz="2400" b="0" i="0" dirty="0">
                <a:effectLst/>
              </a:rPr>
              <a:t>als kenmerk dat het rood vruchtvlees heeft (</a:t>
            </a:r>
            <a:r>
              <a:rPr lang="nl-NL" sz="2400" b="0" i="0" dirty="0" err="1">
                <a:effectLst/>
              </a:rPr>
              <a:t>teinturier</a:t>
            </a:r>
            <a:r>
              <a:rPr lang="nl-NL" sz="2400" b="0" i="0" dirty="0">
                <a:effectLst/>
              </a:rPr>
              <a:t>). Kruising tussen de </a:t>
            </a:r>
            <a:r>
              <a:rPr lang="nl-NL" sz="2400" b="0" i="0" dirty="0" err="1">
                <a:effectLst/>
              </a:rPr>
              <a:t>Grenache</a:t>
            </a:r>
            <a:r>
              <a:rPr lang="nl-NL" sz="2400" b="0" i="0" dirty="0">
                <a:effectLst/>
              </a:rPr>
              <a:t> </a:t>
            </a:r>
            <a:r>
              <a:rPr lang="nl-NL" sz="2400" b="0" i="0" dirty="0" err="1">
                <a:effectLst/>
              </a:rPr>
              <a:t>Noir</a:t>
            </a:r>
            <a:r>
              <a:rPr lang="nl-NL" sz="2400" b="0" i="0" dirty="0">
                <a:effectLst/>
              </a:rPr>
              <a:t> en de Petit </a:t>
            </a:r>
            <a:r>
              <a:rPr lang="nl-NL" sz="2400" b="0" i="0" dirty="0" err="1">
                <a:effectLst/>
              </a:rPr>
              <a:t>Bouschet</a:t>
            </a:r>
            <a:r>
              <a:rPr lang="nl-NL" sz="2400" b="0" i="0" dirty="0">
                <a:effectLst/>
              </a:rPr>
              <a:t>.</a:t>
            </a:r>
            <a:endParaRPr lang="nl-NL" sz="2400" dirty="0"/>
          </a:p>
        </p:txBody>
      </p:sp>
    </p:spTree>
    <p:extLst>
      <p:ext uri="{BB962C8B-B14F-4D97-AF65-F5344CB8AC3E}">
        <p14:creationId xmlns:p14="http://schemas.microsoft.com/office/powerpoint/2010/main" val="114482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fontScale="90000"/>
          </a:bodyPr>
          <a:lstStyle/>
          <a:p>
            <a:br>
              <a:rPr lang="nl-NL" dirty="0"/>
            </a:br>
            <a:r>
              <a:rPr lang="nl-NL" dirty="0" err="1"/>
              <a:t>Rovisco</a:t>
            </a:r>
            <a:r>
              <a:rPr lang="nl-NL" dirty="0"/>
              <a:t> Pais Tinto </a:t>
            </a:r>
            <a:r>
              <a:rPr lang="nl-NL" dirty="0" err="1"/>
              <a:t>Reserva</a:t>
            </a:r>
            <a:r>
              <a:rPr lang="nl-NL" dirty="0"/>
              <a:t> 2020, </a:t>
            </a:r>
            <a:br>
              <a:rPr lang="nl-NL" dirty="0"/>
            </a:br>
            <a:r>
              <a:rPr lang="nl-NL" dirty="0"/>
              <a:t>Santo </a:t>
            </a:r>
            <a:r>
              <a:rPr lang="nl-NL" dirty="0" err="1"/>
              <a:t>Isidro</a:t>
            </a:r>
            <a:r>
              <a:rPr lang="nl-NL" dirty="0"/>
              <a:t> de </a:t>
            </a:r>
            <a:r>
              <a:rPr lang="nl-NL" dirty="0" err="1"/>
              <a:t>Pegões</a:t>
            </a: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sp>
        <p:nvSpPr>
          <p:cNvPr id="4" name="Tijdelijke aanduiding voor inhoud 3"/>
          <p:cNvSpPr>
            <a:spLocks noGrp="1"/>
          </p:cNvSpPr>
          <p:nvPr>
            <p:ph sz="half" idx="2"/>
          </p:nvPr>
        </p:nvSpPr>
        <p:spPr>
          <a:xfrm>
            <a:off x="2711624" y="1988840"/>
            <a:ext cx="8424936" cy="4188123"/>
          </a:xfrm>
        </p:spPr>
        <p:txBody>
          <a:bodyPr>
            <a:normAutofit/>
          </a:bodyPr>
          <a:lstStyle/>
          <a:p>
            <a:pPr defTabSz="898525">
              <a:buNone/>
            </a:pPr>
            <a:r>
              <a:rPr lang="nl-NL" dirty="0"/>
              <a:t>Gebied:		DOC Setúbal</a:t>
            </a:r>
          </a:p>
          <a:p>
            <a:pPr defTabSz="898525">
              <a:buNone/>
            </a:pPr>
            <a:r>
              <a:rPr lang="nl-NL" dirty="0"/>
              <a:t>Druivensoorten:	60% </a:t>
            </a:r>
            <a:r>
              <a:rPr lang="nl-NL" dirty="0" err="1"/>
              <a:t>Castelão</a:t>
            </a:r>
            <a:endParaRPr lang="nl-NL" dirty="0"/>
          </a:p>
          <a:p>
            <a:pPr marL="2692400" indent="0" defTabSz="898525">
              <a:buNone/>
            </a:pPr>
            <a:r>
              <a:rPr lang="nl-NL" dirty="0"/>
              <a:t>20% </a:t>
            </a:r>
            <a:r>
              <a:rPr lang="nl-NL" dirty="0" err="1"/>
              <a:t>Cabernet</a:t>
            </a:r>
            <a:r>
              <a:rPr lang="nl-NL" dirty="0"/>
              <a:t> </a:t>
            </a:r>
            <a:r>
              <a:rPr lang="nl-NL" dirty="0" err="1"/>
              <a:t>Sauvignon</a:t>
            </a:r>
            <a:endParaRPr lang="nl-NL" dirty="0"/>
          </a:p>
          <a:p>
            <a:pPr marL="2692400" indent="0" defTabSz="898525">
              <a:buNone/>
            </a:pPr>
            <a:r>
              <a:rPr lang="nl-NL" dirty="0"/>
              <a:t>20% </a:t>
            </a:r>
            <a:r>
              <a:rPr lang="nl-NL" dirty="0" err="1"/>
              <a:t>Touriga</a:t>
            </a:r>
            <a:r>
              <a:rPr lang="nl-NL" dirty="0"/>
              <a:t> </a:t>
            </a:r>
            <a:r>
              <a:rPr lang="nl-NL" dirty="0" err="1"/>
              <a:t>Nacional</a:t>
            </a:r>
            <a:endParaRPr lang="nl-NL" dirty="0"/>
          </a:p>
          <a:p>
            <a:pPr marL="0" indent="0" defTabSz="898525">
              <a:buNone/>
            </a:pPr>
            <a:endParaRPr lang="nl-NL" dirty="0"/>
          </a:p>
        </p:txBody>
      </p:sp>
      <p:pic>
        <p:nvPicPr>
          <p:cNvPr id="5" name="Tijdelijke aanduiding voor inhoud 4">
            <a:extLst>
              <a:ext uri="{FF2B5EF4-FFF2-40B4-BE49-F238E27FC236}">
                <a16:creationId xmlns:a16="http://schemas.microsoft.com/office/drawing/2014/main" id="{25732B32-782A-437D-9712-1C30C0B044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2317" y="1743720"/>
            <a:ext cx="1160808" cy="4353033"/>
          </a:xfrm>
          <a:prstGeom prst="rect">
            <a:avLst/>
          </a:prstGeom>
        </p:spPr>
      </p:pic>
    </p:spTree>
    <p:extLst>
      <p:ext uri="{BB962C8B-B14F-4D97-AF65-F5344CB8AC3E}">
        <p14:creationId xmlns:p14="http://schemas.microsoft.com/office/powerpoint/2010/main" val="320868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fontScale="90000"/>
          </a:bodyPr>
          <a:lstStyle/>
          <a:p>
            <a:br>
              <a:rPr lang="nl-NL" dirty="0"/>
            </a:br>
            <a:r>
              <a:rPr lang="nl-NL" dirty="0" err="1"/>
              <a:t>Rovisco</a:t>
            </a:r>
            <a:r>
              <a:rPr lang="nl-NL" dirty="0"/>
              <a:t> Pais Tinto </a:t>
            </a:r>
            <a:r>
              <a:rPr lang="nl-NL" dirty="0" err="1"/>
              <a:t>Reserva</a:t>
            </a:r>
            <a:r>
              <a:rPr lang="nl-NL" dirty="0"/>
              <a:t> 2020, </a:t>
            </a:r>
            <a:br>
              <a:rPr lang="nl-NL" dirty="0"/>
            </a:br>
            <a:r>
              <a:rPr lang="nl-NL" dirty="0"/>
              <a:t>Santo </a:t>
            </a:r>
            <a:r>
              <a:rPr lang="nl-NL" dirty="0" err="1"/>
              <a:t>Isidro</a:t>
            </a:r>
            <a:r>
              <a:rPr lang="nl-NL" dirty="0"/>
              <a:t> de </a:t>
            </a:r>
            <a:r>
              <a:rPr lang="nl-NL" dirty="0" err="1"/>
              <a:t>Pegões</a:t>
            </a: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sp>
        <p:nvSpPr>
          <p:cNvPr id="4" name="Tijdelijke aanduiding voor inhoud 3"/>
          <p:cNvSpPr>
            <a:spLocks noGrp="1"/>
          </p:cNvSpPr>
          <p:nvPr>
            <p:ph sz="half" idx="2"/>
          </p:nvPr>
        </p:nvSpPr>
        <p:spPr>
          <a:xfrm>
            <a:off x="2711624" y="1988840"/>
            <a:ext cx="8642176" cy="4209017"/>
          </a:xfrm>
        </p:spPr>
        <p:txBody>
          <a:bodyPr>
            <a:noAutofit/>
          </a:bodyPr>
          <a:lstStyle/>
          <a:p>
            <a:pPr marL="0" indent="0">
              <a:lnSpc>
                <a:spcPct val="100000"/>
              </a:lnSpc>
              <a:spcBef>
                <a:spcPts val="0"/>
              </a:spcBef>
              <a:buNone/>
            </a:pPr>
            <a:r>
              <a:rPr lang="nl-NL" sz="2000" dirty="0"/>
              <a:t>Deze wijn wordt gemaakt door wijnhuis Santo </a:t>
            </a:r>
            <a:r>
              <a:rPr lang="nl-NL" sz="2000" dirty="0" err="1"/>
              <a:t>Isidro</a:t>
            </a:r>
            <a:r>
              <a:rPr lang="nl-NL" sz="2000" dirty="0"/>
              <a:t> de </a:t>
            </a:r>
            <a:r>
              <a:rPr lang="nl-NL" sz="2000" dirty="0" err="1"/>
              <a:t>Pegões</a:t>
            </a:r>
            <a:r>
              <a:rPr lang="nl-NL" sz="2000" dirty="0"/>
              <a:t>. Dit wijnbedrijf ligt in het gebied Setúbal iets ten zuidoosten van Lissabon. Het ligt tussen 2 rivier delta’s niet ver van de kust. In de jaren 90 werd fors geïnvesteerd in kwaliteit, er werden nieuwe vaten, tanks en persen gekocht en werden er vakkundige wijnmakers aangetrokken. Dit heeft gezorgd dat de laatste 15 jaar de kwaliteit van de wijnen fors omhoog is gegaan. Ze werken voornamelijk met inheemse druiven soorten.</a:t>
            </a:r>
          </a:p>
          <a:p>
            <a:pPr marL="0" indent="0">
              <a:lnSpc>
                <a:spcPct val="100000"/>
              </a:lnSpc>
              <a:spcBef>
                <a:spcPts val="0"/>
              </a:spcBef>
              <a:buNone/>
            </a:pPr>
            <a:endParaRPr lang="nl-NL" sz="2000" dirty="0"/>
          </a:p>
          <a:p>
            <a:pPr marL="0" indent="0">
              <a:lnSpc>
                <a:spcPct val="100000"/>
              </a:lnSpc>
              <a:spcBef>
                <a:spcPts val="0"/>
              </a:spcBef>
              <a:buNone/>
            </a:pPr>
            <a:r>
              <a:rPr lang="nl-NL" sz="2000" dirty="0"/>
              <a:t>Deze rode wijn wordt gemaakt van: </a:t>
            </a:r>
            <a:r>
              <a:rPr lang="nl-NL" sz="2000" dirty="0" err="1"/>
              <a:t>Castelão</a:t>
            </a:r>
            <a:r>
              <a:rPr lang="nl-NL" sz="2000" dirty="0"/>
              <a:t>, </a:t>
            </a:r>
            <a:r>
              <a:rPr lang="nl-NL" sz="2000" dirty="0" err="1"/>
              <a:t>Touriga</a:t>
            </a:r>
            <a:r>
              <a:rPr lang="nl-NL" sz="2000" dirty="0"/>
              <a:t> </a:t>
            </a:r>
            <a:r>
              <a:rPr lang="nl-NL" sz="2000" dirty="0" err="1"/>
              <a:t>Nacional</a:t>
            </a:r>
            <a:r>
              <a:rPr lang="nl-NL" sz="2000" dirty="0"/>
              <a:t> en Cabernet </a:t>
            </a:r>
            <a:r>
              <a:rPr lang="nl-NL" sz="2000" dirty="0" err="1"/>
              <a:t>Sauvignon</a:t>
            </a:r>
            <a:r>
              <a:rPr lang="nl-NL" sz="2000" dirty="0"/>
              <a:t>. De wijn ondergaat een korte houtopvoeding.</a:t>
            </a:r>
          </a:p>
          <a:p>
            <a:pPr marL="0" indent="0">
              <a:lnSpc>
                <a:spcPct val="100000"/>
              </a:lnSpc>
              <a:spcBef>
                <a:spcPts val="0"/>
              </a:spcBef>
              <a:buNone/>
            </a:pPr>
            <a:endParaRPr lang="nl-NL" sz="2000" dirty="0"/>
          </a:p>
          <a:p>
            <a:pPr marL="0" indent="0">
              <a:lnSpc>
                <a:spcPct val="100000"/>
              </a:lnSpc>
              <a:spcBef>
                <a:spcPts val="0"/>
              </a:spcBef>
              <a:buNone/>
            </a:pPr>
            <a:r>
              <a:rPr lang="nl-NL" sz="2000" dirty="0"/>
              <a:t>De wijn heeft in de geur rijpe zwarte kersen en gestoofd fruit. De smaak is kruidig en zwoel met een mooie hout toets.</a:t>
            </a:r>
          </a:p>
        </p:txBody>
      </p:sp>
      <p:pic>
        <p:nvPicPr>
          <p:cNvPr id="5" name="Tijdelijke aanduiding voor inhoud 4">
            <a:extLst>
              <a:ext uri="{FF2B5EF4-FFF2-40B4-BE49-F238E27FC236}">
                <a16:creationId xmlns:a16="http://schemas.microsoft.com/office/drawing/2014/main" id="{25732B32-782A-437D-9712-1C30C0B044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2317" y="1743720"/>
            <a:ext cx="1160808" cy="4353033"/>
          </a:xfrm>
          <a:prstGeom prst="rect">
            <a:avLst/>
          </a:prstGeom>
        </p:spPr>
      </p:pic>
    </p:spTree>
    <p:extLst>
      <p:ext uri="{BB962C8B-B14F-4D97-AF65-F5344CB8AC3E}">
        <p14:creationId xmlns:p14="http://schemas.microsoft.com/office/powerpoint/2010/main" val="427674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fontScale="90000"/>
          </a:bodyPr>
          <a:lstStyle/>
          <a:p>
            <a:br>
              <a:rPr lang="nl-NL" dirty="0"/>
            </a:br>
            <a:r>
              <a:rPr lang="nl-NL" dirty="0" err="1"/>
              <a:t>Rovisco</a:t>
            </a:r>
            <a:r>
              <a:rPr lang="nl-NL" dirty="0"/>
              <a:t> Pais Tinto </a:t>
            </a:r>
            <a:r>
              <a:rPr lang="nl-NL" dirty="0" err="1"/>
              <a:t>Reserva</a:t>
            </a:r>
            <a:r>
              <a:rPr lang="nl-NL" dirty="0"/>
              <a:t> 2020, </a:t>
            </a:r>
            <a:br>
              <a:rPr lang="nl-NL" dirty="0"/>
            </a:br>
            <a:r>
              <a:rPr lang="nl-NL" dirty="0"/>
              <a:t>Santo </a:t>
            </a:r>
            <a:r>
              <a:rPr lang="nl-NL" dirty="0" err="1"/>
              <a:t>Isidro</a:t>
            </a:r>
            <a:r>
              <a:rPr lang="nl-NL" dirty="0"/>
              <a:t> de </a:t>
            </a:r>
            <a:r>
              <a:rPr lang="nl-NL" dirty="0" err="1"/>
              <a:t>Pegões</a:t>
            </a:r>
            <a:endParaRPr lang="nl-NL" dirty="0"/>
          </a:p>
        </p:txBody>
      </p:sp>
      <p:sp>
        <p:nvSpPr>
          <p:cNvPr id="3" name="Tijdelijke aanduiding voor inhoud 2"/>
          <p:cNvSpPr>
            <a:spLocks noGrp="1"/>
          </p:cNvSpPr>
          <p:nvPr>
            <p:ph sz="half" idx="1"/>
          </p:nvPr>
        </p:nvSpPr>
        <p:spPr/>
        <p:txBody>
          <a:bodyPr>
            <a:normAutofit/>
          </a:bodyPr>
          <a:lstStyle/>
          <a:p>
            <a:endParaRPr lang="nl-NL" dirty="0"/>
          </a:p>
          <a:p>
            <a:endParaRPr lang="nl-NL" dirty="0"/>
          </a:p>
          <a:p>
            <a:endParaRPr lang="nl-NL" dirty="0"/>
          </a:p>
        </p:txBody>
      </p:sp>
      <p:sp>
        <p:nvSpPr>
          <p:cNvPr id="4" name="Tijdelijke aanduiding voor inhoud 3"/>
          <p:cNvSpPr>
            <a:spLocks noGrp="1"/>
          </p:cNvSpPr>
          <p:nvPr>
            <p:ph sz="half" idx="2"/>
          </p:nvPr>
        </p:nvSpPr>
        <p:spPr>
          <a:xfrm>
            <a:off x="2711624" y="1988840"/>
            <a:ext cx="8424936" cy="4188123"/>
          </a:xfrm>
        </p:spPr>
        <p:txBody>
          <a:bodyPr>
            <a:normAutofit/>
          </a:bodyPr>
          <a:lstStyle/>
          <a:p>
            <a:pPr defTabSz="898525">
              <a:buNone/>
            </a:pPr>
            <a:r>
              <a:rPr lang="nl-NL" sz="2400" dirty="0"/>
              <a:t>Gebied:		DOC Setúbal</a:t>
            </a:r>
          </a:p>
          <a:p>
            <a:pPr defTabSz="898525">
              <a:buNone/>
            </a:pPr>
            <a:r>
              <a:rPr lang="nl-NL" sz="2400" dirty="0"/>
              <a:t>Druivensoorten:	60% </a:t>
            </a:r>
            <a:r>
              <a:rPr lang="nl-NL" sz="2400" dirty="0" err="1"/>
              <a:t>Castelão</a:t>
            </a:r>
            <a:endParaRPr lang="nl-NL" sz="2400" dirty="0"/>
          </a:p>
          <a:p>
            <a:pPr marL="2692400" indent="0" defTabSz="898525">
              <a:buNone/>
            </a:pPr>
            <a:r>
              <a:rPr lang="nl-NL" sz="2400" dirty="0"/>
              <a:t>20% </a:t>
            </a:r>
            <a:r>
              <a:rPr lang="nl-NL" sz="2400" dirty="0" err="1"/>
              <a:t>Cabernet</a:t>
            </a:r>
            <a:r>
              <a:rPr lang="nl-NL" sz="2400" dirty="0"/>
              <a:t> </a:t>
            </a:r>
            <a:r>
              <a:rPr lang="nl-NL" sz="2400" dirty="0" err="1"/>
              <a:t>Sauvignon</a:t>
            </a:r>
            <a:endParaRPr lang="nl-NL" sz="2400" dirty="0"/>
          </a:p>
          <a:p>
            <a:pPr marL="2692400" indent="0" defTabSz="898525">
              <a:buNone/>
            </a:pPr>
            <a:r>
              <a:rPr lang="nl-NL" sz="2400" dirty="0"/>
              <a:t>20% </a:t>
            </a:r>
            <a:r>
              <a:rPr lang="nl-NL" sz="2400" dirty="0" err="1"/>
              <a:t>Touriga</a:t>
            </a:r>
            <a:r>
              <a:rPr lang="nl-NL" sz="2400" dirty="0"/>
              <a:t> </a:t>
            </a:r>
            <a:r>
              <a:rPr lang="nl-NL" sz="2400" dirty="0" err="1"/>
              <a:t>Nacional</a:t>
            </a:r>
            <a:endParaRPr lang="nl-NL" sz="2400" dirty="0"/>
          </a:p>
          <a:p>
            <a:pPr marL="0" indent="0">
              <a:lnSpc>
                <a:spcPct val="100000"/>
              </a:lnSpc>
              <a:spcBef>
                <a:spcPts val="0"/>
              </a:spcBef>
              <a:buNone/>
            </a:pPr>
            <a:endParaRPr lang="nl-NL" sz="2400" dirty="0"/>
          </a:p>
          <a:p>
            <a:pPr marL="0" indent="0">
              <a:lnSpc>
                <a:spcPct val="100000"/>
              </a:lnSpc>
              <a:spcBef>
                <a:spcPts val="0"/>
              </a:spcBef>
              <a:buNone/>
            </a:pPr>
            <a:r>
              <a:rPr lang="nl-NL" sz="2400" dirty="0"/>
              <a:t>Het ondergaat een korte houtopvoeding.</a:t>
            </a:r>
          </a:p>
          <a:p>
            <a:pPr marL="0" indent="0">
              <a:lnSpc>
                <a:spcPct val="100000"/>
              </a:lnSpc>
              <a:spcBef>
                <a:spcPts val="0"/>
              </a:spcBef>
              <a:buNone/>
            </a:pPr>
            <a:endParaRPr lang="nl-NL" sz="2400" dirty="0"/>
          </a:p>
          <a:p>
            <a:pPr marL="0" indent="0">
              <a:lnSpc>
                <a:spcPct val="100000"/>
              </a:lnSpc>
              <a:spcBef>
                <a:spcPts val="0"/>
              </a:spcBef>
              <a:buNone/>
            </a:pPr>
            <a:r>
              <a:rPr lang="nl-NL" sz="2400" dirty="0"/>
              <a:t>De wijn heeft in de geur rijpe zwarte kersen en gestoofd fruit. De smaak is kruidig en zwoel met een mooie hout toets.</a:t>
            </a:r>
          </a:p>
          <a:p>
            <a:pPr marL="0" indent="0" defTabSz="898525">
              <a:buNone/>
            </a:pPr>
            <a:r>
              <a:rPr lang="nl-NL" sz="2400" dirty="0"/>
              <a:t>Horizon </a:t>
            </a:r>
            <a:r>
              <a:rPr lang="nl-NL" sz="2400" dirty="0" err="1"/>
              <a:t>Wines</a:t>
            </a:r>
            <a:r>
              <a:rPr lang="nl-NL" sz="2400" dirty="0"/>
              <a:t>, Almere € 8,50</a:t>
            </a:r>
          </a:p>
          <a:p>
            <a:pPr marL="0" indent="0" defTabSz="898525">
              <a:buNone/>
            </a:pPr>
            <a:endParaRPr lang="nl-NL" sz="2400" dirty="0"/>
          </a:p>
        </p:txBody>
      </p:sp>
      <p:pic>
        <p:nvPicPr>
          <p:cNvPr id="5" name="Tijdelijke aanduiding voor inhoud 4">
            <a:extLst>
              <a:ext uri="{FF2B5EF4-FFF2-40B4-BE49-F238E27FC236}">
                <a16:creationId xmlns:a16="http://schemas.microsoft.com/office/drawing/2014/main" id="{25732B32-782A-437D-9712-1C30C0B044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2317" y="1743720"/>
            <a:ext cx="1160808" cy="4353033"/>
          </a:xfrm>
          <a:prstGeom prst="rect">
            <a:avLst/>
          </a:prstGeom>
        </p:spPr>
      </p:pic>
    </p:spTree>
    <p:extLst>
      <p:ext uri="{BB962C8B-B14F-4D97-AF65-F5344CB8AC3E}">
        <p14:creationId xmlns:p14="http://schemas.microsoft.com/office/powerpoint/2010/main" val="418619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431483" cy="1407690"/>
          </a:xfrm>
        </p:spPr>
        <p:txBody>
          <a:bodyPr>
            <a:normAutofit/>
          </a:bodyPr>
          <a:lstStyle/>
          <a:p>
            <a:r>
              <a:rPr lang="nl-NL" dirty="0"/>
              <a:t>Planalto </a:t>
            </a:r>
            <a:r>
              <a:rPr lang="nl-NL" dirty="0" err="1"/>
              <a:t>Mirandès</a:t>
            </a:r>
            <a:r>
              <a:rPr lang="nl-NL" dirty="0"/>
              <a:t> 2016, José </a:t>
            </a:r>
            <a:r>
              <a:rPr lang="nl-NL" dirty="0" err="1"/>
              <a:t>Preto</a:t>
            </a:r>
            <a:br>
              <a:rPr lang="nl-NL" dirty="0"/>
            </a:br>
            <a:endParaRPr lang="nl-NL" dirty="0"/>
          </a:p>
        </p:txBody>
      </p:sp>
      <p:sp>
        <p:nvSpPr>
          <p:cNvPr id="3" name="Tijdelijke aanduiding voor inhoud 2"/>
          <p:cNvSpPr>
            <a:spLocks noGrp="1"/>
          </p:cNvSpPr>
          <p:nvPr>
            <p:ph sz="half" idx="1"/>
          </p:nvPr>
        </p:nvSpPr>
        <p:spPr/>
        <p:txBody>
          <a:bodyPr/>
          <a:lstStyle/>
          <a:p>
            <a:endParaRPr lang="nl-NL" dirty="0"/>
          </a:p>
          <a:p>
            <a:endParaRPr lang="nl-NL" dirty="0"/>
          </a:p>
          <a:p>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38200" y="1068971"/>
            <a:ext cx="1352700" cy="5112568"/>
          </a:xfrm>
          <a:prstGeom prst="rect">
            <a:avLst/>
          </a:prstGeom>
          <a:noFill/>
          <a:ln w="9525">
            <a:noFill/>
            <a:miter lim="800000"/>
            <a:headEnd/>
            <a:tailEnd/>
          </a:ln>
        </p:spPr>
      </p:pic>
      <p:sp>
        <p:nvSpPr>
          <p:cNvPr id="5" name="Tijdelijke aanduiding voor inhoud 3">
            <a:extLst>
              <a:ext uri="{FF2B5EF4-FFF2-40B4-BE49-F238E27FC236}">
                <a16:creationId xmlns:a16="http://schemas.microsoft.com/office/drawing/2014/main" id="{10DD5D65-FF72-E08B-7874-C9087591581A}"/>
              </a:ext>
            </a:extLst>
          </p:cNvPr>
          <p:cNvSpPr txBox="1">
            <a:spLocks/>
          </p:cNvSpPr>
          <p:nvPr/>
        </p:nvSpPr>
        <p:spPr>
          <a:xfrm>
            <a:off x="2711624" y="1988840"/>
            <a:ext cx="8424936" cy="4188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98525">
              <a:buNone/>
            </a:pPr>
            <a:r>
              <a:rPr lang="nl-NL" sz="2400" dirty="0"/>
              <a:t>Gebied:		DOC Planalto </a:t>
            </a:r>
            <a:r>
              <a:rPr lang="nl-NL" sz="2400" dirty="0" err="1"/>
              <a:t>Mirand</a:t>
            </a:r>
            <a:r>
              <a:rPr lang="lt-LT" sz="2400" dirty="0"/>
              <a:t>ė</a:t>
            </a:r>
            <a:r>
              <a:rPr lang="nl-NL" sz="2400" dirty="0"/>
              <a:t>s</a:t>
            </a:r>
          </a:p>
          <a:p>
            <a:pPr defTabSz="898525">
              <a:buFont typeface="Arial" panose="020B0604020202020204" pitchFamily="34" charset="0"/>
              <a:buNone/>
            </a:pPr>
            <a:r>
              <a:rPr lang="nl-NL" sz="2400" dirty="0"/>
              <a:t>Druivensoorten:	</a:t>
            </a:r>
            <a:r>
              <a:rPr lang="pt-BR" sz="2400" dirty="0"/>
              <a:t>Touriga Nacional</a:t>
            </a:r>
          </a:p>
          <a:p>
            <a:pPr marL="2692400" indent="0" defTabSz="898525">
              <a:buFont typeface="Arial" panose="020B0604020202020204" pitchFamily="34" charset="0"/>
              <a:buNone/>
            </a:pPr>
            <a:r>
              <a:rPr lang="pt-BR" sz="2400" dirty="0"/>
              <a:t>Touriga Franca</a:t>
            </a:r>
          </a:p>
          <a:p>
            <a:pPr marL="2692400" indent="0" defTabSz="898525">
              <a:buFont typeface="Arial" panose="020B0604020202020204" pitchFamily="34" charset="0"/>
              <a:buNone/>
            </a:pPr>
            <a:r>
              <a:rPr lang="pt-BR" sz="2400" dirty="0"/>
              <a:t>Tinta Roriz</a:t>
            </a:r>
          </a:p>
          <a:p>
            <a:pPr marL="2692400" indent="0" defTabSz="898525">
              <a:buFont typeface="Arial" panose="020B0604020202020204" pitchFamily="34" charset="0"/>
              <a:buNone/>
            </a:pPr>
            <a:r>
              <a:rPr lang="pt-BR" sz="2400" dirty="0"/>
              <a:t>Tinta Amarela</a:t>
            </a:r>
          </a:p>
          <a:p>
            <a:pPr marL="0" indent="0">
              <a:lnSpc>
                <a:spcPct val="100000"/>
              </a:lnSpc>
              <a:spcBef>
                <a:spcPts val="0"/>
              </a:spcBef>
              <a:buFont typeface="Arial" panose="020B0604020202020204" pitchFamily="34" charset="0"/>
              <a:buNone/>
            </a:pPr>
            <a:endParaRPr lang="nl-NL" sz="2400" dirty="0"/>
          </a:p>
          <a:p>
            <a:pPr marL="0" indent="0" defTabSz="898525">
              <a:buFont typeface="Arial" panose="020B0604020202020204" pitchFamily="34" charset="0"/>
              <a:buNone/>
            </a:pPr>
            <a:endParaRPr lang="nl-NL" sz="2400" dirty="0"/>
          </a:p>
        </p:txBody>
      </p:sp>
    </p:spTree>
  </p:cSld>
  <p:clrMapOvr>
    <a:masterClrMapping/>
  </p:clrMapOvr>
</p:sld>
</file>

<file path=ppt/theme/theme1.xml><?xml version="1.0" encoding="utf-8"?>
<a:theme xmlns:a="http://schemas.openxmlformats.org/drawingml/2006/main" name="Powerpoint master 2">
  <a:themeElements>
    <a:clrScheme name="NWG">
      <a:dk1>
        <a:sysClr val="windowText" lastClr="000000"/>
      </a:dk1>
      <a:lt1>
        <a:sysClr val="window" lastClr="FFFFFF"/>
      </a:lt1>
      <a:dk2>
        <a:srgbClr val="595959"/>
      </a:dk2>
      <a:lt2>
        <a:srgbClr val="E7E6E6"/>
      </a:lt2>
      <a:accent1>
        <a:srgbClr val="941918"/>
      </a:accent1>
      <a:accent2>
        <a:srgbClr val="367E32"/>
      </a:accent2>
      <a:accent3>
        <a:srgbClr val="0E488C"/>
      </a:accent3>
      <a:accent4>
        <a:srgbClr val="941918"/>
      </a:accent4>
      <a:accent5>
        <a:srgbClr val="367E32"/>
      </a:accent5>
      <a:accent6>
        <a:srgbClr val="0E488C"/>
      </a:accent6>
      <a:hlink>
        <a:srgbClr val="0E488C"/>
      </a:hlink>
      <a:folHlink>
        <a:srgbClr val="941918"/>
      </a:folHlink>
    </a:clrScheme>
    <a:fontScheme name="NWG">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395F8AA1-51F5-443A-8FDB-5F0DB8D59A35}" vid="{C2375D19-437E-4C20-BF1A-7183A5AE338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FCB30034EBED4E9AECC827004EBF70" ma:contentTypeVersion="4" ma:contentTypeDescription="Create a new document." ma:contentTypeScope="" ma:versionID="5371fec217f2e2fd33df9711ce13c699">
  <xsd:schema xmlns:xsd="http://www.w3.org/2001/XMLSchema" xmlns:xs="http://www.w3.org/2001/XMLSchema" xmlns:p="http://schemas.microsoft.com/office/2006/metadata/properties" xmlns:ns2="ba4ce724-9d3e-47a0-b21b-9f82fed23f21" targetNamespace="http://schemas.microsoft.com/office/2006/metadata/properties" ma:root="true" ma:fieldsID="881fae26f3b3eb2cf1bd16587a9d9684" ns2:_="">
    <xsd:import namespace="ba4ce724-9d3e-47a0-b21b-9f82fed23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ce724-9d3e-47a0-b21b-9f82fed23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C80AFE-EBF6-42E1-893B-55D3F80C88D1}">
  <ds:schemaRefs>
    <ds:schemaRef ds:uri="http://schemas.microsoft.com/sharepoint/v3/contenttype/forms"/>
  </ds:schemaRefs>
</ds:datastoreItem>
</file>

<file path=customXml/itemProps2.xml><?xml version="1.0" encoding="utf-8"?>
<ds:datastoreItem xmlns:ds="http://schemas.openxmlformats.org/officeDocument/2006/customXml" ds:itemID="{5849FBE8-E35E-4793-89A7-94364786F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ce724-9d3e-47a0-b21b-9f82fed23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67129-1C98-4968-9901-96F6EE24945B}">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a4ce724-9d3e-47a0-b21b-9f82fed23f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master 2</Template>
  <TotalTime>644</TotalTime>
  <Words>2548</Words>
  <Application>Microsoft Office PowerPoint</Application>
  <PresentationFormat>Breedbeeld</PresentationFormat>
  <Paragraphs>232</Paragraphs>
  <Slides>33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Arial Rounded MT Bold</vt:lpstr>
      <vt:lpstr>Calibri</vt:lpstr>
      <vt:lpstr>Powerpoint master 2</vt:lpstr>
      <vt:lpstr> Portugal rood</vt:lpstr>
      <vt:lpstr>Wijnstreken Portugal</vt:lpstr>
      <vt:lpstr>Wijnstreken Portugal</vt:lpstr>
      <vt:lpstr>Blauwe druivenrassen</vt:lpstr>
      <vt:lpstr>Blauwe druivenrassen</vt:lpstr>
      <vt:lpstr> Rovisco Pais Tinto Reserva 2020,  Santo Isidro de Pegões</vt:lpstr>
      <vt:lpstr> Rovisco Pais Tinto Reserva 2020,  Santo Isidro de Pegões</vt:lpstr>
      <vt:lpstr> Rovisco Pais Tinto Reserva 2020,  Santo Isidro de Pegões</vt:lpstr>
      <vt:lpstr>Planalto Mirandès 2016, José Preto </vt:lpstr>
      <vt:lpstr>Planalto Mirandès 2016, José Preto </vt:lpstr>
      <vt:lpstr>Planalto Mirandès 2016, José Preto </vt:lpstr>
      <vt:lpstr>Ouro de Óbidos Vinho Tinto 2018 Reserva </vt:lpstr>
      <vt:lpstr>Ouro de Óbidos Vinho Tinto 2018 Reserva </vt:lpstr>
      <vt:lpstr>Ouro de Óbidos Vinho Tinto 2018 Reserva </vt:lpstr>
      <vt:lpstr>Rapariga da Quinta Reserva 2019, Luis Duarte</vt:lpstr>
      <vt:lpstr>Rapariga da Quinta Reserva 2019, Luis Duarte</vt:lpstr>
      <vt:lpstr>Rapariga da Quinta Reserva 2019, Luis Duarte</vt:lpstr>
      <vt:lpstr>Falcoaria Tinto 2016, Casal Branco </vt:lpstr>
      <vt:lpstr>Falcoaria Tinto 2016, Casal Branco </vt:lpstr>
      <vt:lpstr>Falcoaria Tinto 2016, Casal Branco </vt:lpstr>
      <vt:lpstr>  Alicante Bouschet 2015 Reserva, Herdade da Fonte Coberta </vt:lpstr>
      <vt:lpstr>  Alicante Bouschet 2015 Reserva, Herdade da Fonte Coberta </vt:lpstr>
      <vt:lpstr>  Alicante Bouschet 2015 Reserva, Herdade da Fonte Coberta </vt:lpstr>
      <vt:lpstr>Vertente Tinto 2018, Niepoort Vinhos </vt:lpstr>
      <vt:lpstr>Vertente Tinto 2018, Niepoort Vinhos </vt:lpstr>
      <vt:lpstr>Vertente Tinto 2018, Niepoort Vinhos </vt:lpstr>
      <vt:lpstr>Lagar de Baixo 2019, Niepoort Vinhos</vt:lpstr>
      <vt:lpstr>Lagar de Baixo 2019, Niepoort Vinhos</vt:lpstr>
      <vt:lpstr>Lagar de Baixo 2019, Niepoort Vinhos</vt:lpstr>
      <vt:lpstr>Late Bottled Vintage 2017, Niepoort </vt:lpstr>
      <vt:lpstr>Late Bottled Vintage 2017, Niepoort </vt:lpstr>
      <vt:lpstr>Late Bottled Vintage 2017, Niepoort </vt:lpstr>
      <vt:lpstr>&lt;&lt;Rijk van Nijmegen&gt;&gt;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Wim Schepman</dc:creator>
  <cp:lastModifiedBy>Marcel Heuts</cp:lastModifiedBy>
  <cp:revision>103</cp:revision>
  <dcterms:created xsi:type="dcterms:W3CDTF">2022-09-21T12:44:27Z</dcterms:created>
  <dcterms:modified xsi:type="dcterms:W3CDTF">2023-01-14T09:08:56Z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0x0101009EFCB30034EBED4E9AECC827004EBF70</vt:lpwstr>
  </property>
</Properties>
</file>