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340" r:id="rId4"/>
    <p:sldId id="261" r:id="rId5"/>
    <p:sldId id="333" r:id="rId6"/>
    <p:sldId id="275" r:id="rId7"/>
    <p:sldId id="256" r:id="rId8"/>
    <p:sldId id="276" r:id="rId9"/>
    <p:sldId id="277" r:id="rId10"/>
    <p:sldId id="287" r:id="rId11"/>
    <p:sldId id="272" r:id="rId12"/>
    <p:sldId id="343" r:id="rId13"/>
    <p:sldId id="328" r:id="rId14"/>
    <p:sldId id="344" r:id="rId15"/>
    <p:sldId id="342" r:id="rId16"/>
    <p:sldId id="341" r:id="rId17"/>
    <p:sldId id="307" r:id="rId18"/>
    <p:sldId id="310" r:id="rId19"/>
    <p:sldId id="315" r:id="rId20"/>
    <p:sldId id="316" r:id="rId21"/>
    <p:sldId id="298" r:id="rId22"/>
    <p:sldId id="300" r:id="rId23"/>
    <p:sldId id="280" r:id="rId24"/>
    <p:sldId id="314" r:id="rId25"/>
    <p:sldId id="313" r:id="rId26"/>
    <p:sldId id="303" r:id="rId27"/>
    <p:sldId id="306" r:id="rId28"/>
    <p:sldId id="329" r:id="rId29"/>
    <p:sldId id="330" r:id="rId30"/>
    <p:sldId id="295" r:id="rId31"/>
    <p:sldId id="291" r:id="rId32"/>
    <p:sldId id="289" r:id="rId33"/>
    <p:sldId id="292" r:id="rId34"/>
    <p:sldId id="309" r:id="rId35"/>
    <p:sldId id="308" r:id="rId36"/>
    <p:sldId id="331" r:id="rId37"/>
    <p:sldId id="262" r:id="rId3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5D410C-0F19-4BEB-85A3-D00F30217832}" v="50" dt="2023-06-01T13:04:56.0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25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C7BFAC-DB6A-234A-46BE-CBC60A7B98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65D00C3-98F7-9A1D-B4A0-DC4864408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20EEF61-3271-461A-9CE2-43F2527D4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5F9B-9020-4042-AFBC-393ABDC5C708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08CB16-C64C-F1E3-8586-0AB24CC9F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80146F-2425-23CB-AF88-C2B4227D9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76B7-C4BF-4DC4-98D3-1648FCB85D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174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617383-4294-311B-CCCA-BFA455586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0BB4524-6EB9-58C9-2FF4-D039BCC2B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219864-245C-B405-9239-4DDF19E24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5F9B-9020-4042-AFBC-393ABDC5C708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BE14A0-113A-7D1D-B5B6-4A1EEE689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62F6C2-43F5-27E5-006C-4582B6E2A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76B7-C4BF-4DC4-98D3-1648FCB85D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585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53065FF-FA97-D4FD-ADBA-07B0E7234D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4A010B2-7430-5261-F562-FE148D875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0B0277-EA8B-F681-47AF-63784C7C9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5F9B-9020-4042-AFBC-393ABDC5C708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F251F8-B075-3AE5-EEDF-60F8C6F14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C61D85-24FB-8E26-106C-B5D52E93E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76B7-C4BF-4DC4-98D3-1648FCB85D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8086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195E-D276-C995-3540-664E65063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E29D0D-9A6B-7A95-FB0F-0201E8607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57B7A9-BFF1-836C-1136-61D728DB0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5F9B-9020-4042-AFBC-393ABDC5C708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8C91DF-0AE3-7026-6759-184DDEE39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FED797-1AAB-F2CE-FFC8-B5288CAB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76B7-C4BF-4DC4-98D3-1648FCB85D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282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400B7-138C-65CD-25DC-C1ADEA6AA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80A01D-A982-F3F9-CE1A-DBB97EE69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D05CDF-8A34-AFEB-1163-C300BE34E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5F9B-9020-4042-AFBC-393ABDC5C708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CDDC9E-5858-DC67-8660-4EEC05148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ECDC8F-7E00-2D00-4AD0-E293503F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76B7-C4BF-4DC4-98D3-1648FCB85D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506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E35DBA-1B42-BEEB-733B-88F1193E2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338F7-3B26-D0DF-E05F-C04B1BEEA7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6BFC99-359F-0953-BBB5-92D8F411A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94931C-59B8-1339-8BC4-167FD7013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5F9B-9020-4042-AFBC-393ABDC5C708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9258B90-497D-F68E-1C74-EC1F3781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5BB43A4-41E7-63A6-1543-ABAD153A8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76B7-C4BF-4DC4-98D3-1648FCB85D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572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D99AC5-C1EB-4E43-17AF-FEAA6845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C4C5F66-6FDB-93B3-9020-2331CE58A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335D862-6CD0-AD8A-324D-A989CBB02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723309F-5C87-C218-6945-93DD4EAF11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0CEF5C0-C0E9-C20F-E36C-36899D0CE3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11D9BC4-CC04-820B-931D-22B1D7ECE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5F9B-9020-4042-AFBC-393ABDC5C708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1FDB7AC-8F0A-7268-8AF6-76A0A3ABD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74F5735-C828-71CD-F545-085E39134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76B7-C4BF-4DC4-98D3-1648FCB85D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6572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305BD2-B3F6-4C1D-D25C-6849BE335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5B21EDA-9FC8-9602-4F99-4430C51E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5F9B-9020-4042-AFBC-393ABDC5C708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B7FC747-4498-A654-2B91-FA01A0B89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5E4E419-08AA-B9F3-8A26-2894E8D05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76B7-C4BF-4DC4-98D3-1648FCB85D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9654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30577E0-F29A-E2F2-CEA0-A384D9D7B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5F9B-9020-4042-AFBC-393ABDC5C708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BB14740-16DA-E67E-EEED-B118A821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FEDF4F-EE45-CDD4-DC60-2592AD45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76B7-C4BF-4DC4-98D3-1648FCB85D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988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BB6DC-E0D2-C3D3-7A18-D639E595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C12537-7E3C-EEDA-04F7-E5B6AE456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CD6867D-4BCE-1B2E-715C-2559E097C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E29775B-46AC-4825-8A6D-D181BF7D2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5F9B-9020-4042-AFBC-393ABDC5C708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3C68355-B20B-68EF-89AF-C71571903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1960A9-7F31-D512-51F7-75A04F591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76B7-C4BF-4DC4-98D3-1648FCB85D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124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DD2F5-5531-4712-C5DE-245C1E3CE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CC4C16F-829F-BE86-8E4E-CDC62786C3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FA7B96F-99FE-64B0-9C0F-45DA751F7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571C57-9A48-7644-4FFF-CE11038DD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E5F9B-9020-4042-AFBC-393ABDC5C708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42219BA-98F2-96D3-B486-9508D5AB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1FA7B7A-C831-8BCE-637E-A00AD948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76B7-C4BF-4DC4-98D3-1648FCB85D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421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65FE5A6-2A9F-3466-FD21-5AC9E3496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5D3212A-2EDC-7598-6612-1D6100A56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B4A0A1-7040-5FE5-55B0-394884C746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E5F9B-9020-4042-AFBC-393ABDC5C708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AD82C0-264E-98C1-0274-F24A387C7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6B56EA-1265-6C16-58AE-FA35DA618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C76B7-C4BF-4DC4-98D3-1648FCB85D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753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F042222-7856-C9E5-19C7-EF7F6DD17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48F48631-ECA6-0106-6CC1-071F79168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b="1" dirty="0"/>
              <a:t>                                      LANDELIJKE PROEVERIJ???</a:t>
            </a:r>
          </a:p>
          <a:p>
            <a:r>
              <a:rPr lang="nl-NL" b="1" dirty="0"/>
              <a:t> Wie is  Dirk de Jong??</a:t>
            </a:r>
          </a:p>
          <a:p>
            <a:r>
              <a:rPr lang="nl-NL" b="1" dirty="0"/>
              <a:t> </a:t>
            </a:r>
            <a:r>
              <a:rPr lang="nl-NL" dirty="0"/>
              <a:t>Afkomstig uit bier en jenever omgeving.</a:t>
            </a:r>
          </a:p>
          <a:p>
            <a:r>
              <a:rPr lang="nl-NL" b="1" dirty="0"/>
              <a:t> </a:t>
            </a:r>
            <a:r>
              <a:rPr lang="nl-NL" dirty="0"/>
              <a:t>Lid NWG vanaf 1995 wijndrinker / etiketten verzamelaar sedert ’67</a:t>
            </a:r>
          </a:p>
          <a:p>
            <a:r>
              <a:rPr lang="nl-NL" dirty="0"/>
              <a:t>Reden lidmaatschap: “Meer dan Duitsland / </a:t>
            </a:r>
            <a:r>
              <a:rPr lang="nl-NL" dirty="0" err="1"/>
              <a:t>Nahe</a:t>
            </a:r>
            <a:r>
              <a:rPr lang="nl-NL" dirty="0"/>
              <a:t>” en wit.</a:t>
            </a:r>
          </a:p>
          <a:p>
            <a:r>
              <a:rPr lang="nl-NL" dirty="0"/>
              <a:t> Organiseerde diverse wijnreizen en “grootste wijnfeest Nederland” met de titel </a:t>
            </a:r>
            <a:r>
              <a:rPr lang="nl-NL" b="1" dirty="0"/>
              <a:t>Proeven in Oudewater</a:t>
            </a:r>
          </a:p>
          <a:p>
            <a:r>
              <a:rPr lang="nl-NL" dirty="0"/>
              <a:t> Heeft beroepsmatig (gelukkig) niets met wijn (-handel).</a:t>
            </a:r>
          </a:p>
          <a:p>
            <a:r>
              <a:rPr lang="nl-NL" dirty="0"/>
              <a:t> Noemt wijn een vrolijke wetenschap (neem jezelf vooral niet te serieus!)</a:t>
            </a:r>
          </a:p>
          <a:p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0962AC6-623A-95CD-2CDC-58DE61BCF9F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2057528" y="1825625"/>
            <a:ext cx="134471" cy="4351338"/>
          </a:xfrm>
        </p:spPr>
        <p:txBody>
          <a:bodyPr/>
          <a:lstStyle/>
          <a:p>
            <a:pPr marL="0" indent="0">
              <a:buNone/>
            </a:pPr>
            <a:endParaRPr lang="nl-NL" b="1" dirty="0"/>
          </a:p>
        </p:txBody>
      </p:sp>
      <p:pic>
        <p:nvPicPr>
          <p:cNvPr id="12" name="Tijdelijke aanduiding voor inhoud 7">
            <a:extLst>
              <a:ext uri="{FF2B5EF4-FFF2-40B4-BE49-F238E27FC236}">
                <a16:creationId xmlns:a16="http://schemas.microsoft.com/office/drawing/2014/main" id="{6ABF0DFC-1261-6243-FA0D-E27292655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65125"/>
            <a:ext cx="5181600" cy="129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30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98E35AD-54E1-4294-B5F4-612846FC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GGGGGGG  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WINZER  PRESENTEREN ZICH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D20C3087-B82F-435E-B50A-F44EE9E659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Oostenrijk is van het Germaanse wijnsysteem overgestapt naar het Franse.</a:t>
            </a:r>
          </a:p>
          <a:p>
            <a:r>
              <a:rPr lang="nl-NL" dirty="0"/>
              <a:t> Aanvankelijk systeem op basis van suikerwaarden (Kloster </a:t>
            </a:r>
            <a:r>
              <a:rPr lang="nl-NL" dirty="0" err="1"/>
              <a:t>Neuburg</a:t>
            </a:r>
            <a:r>
              <a:rPr lang="nl-NL" dirty="0"/>
              <a:t> Waage </a:t>
            </a:r>
            <a:r>
              <a:rPr lang="nl-NL" dirty="0" err="1"/>
              <a:t>vgl</a:t>
            </a:r>
            <a:r>
              <a:rPr lang="nl-NL" dirty="0"/>
              <a:t> </a:t>
            </a:r>
            <a:r>
              <a:rPr lang="az-Cyrl-AZ" dirty="0"/>
              <a:t>Ӧ</a:t>
            </a:r>
            <a:r>
              <a:rPr lang="nl-NL" dirty="0" err="1"/>
              <a:t>chsle</a:t>
            </a:r>
            <a:r>
              <a:rPr lang="nl-NL" dirty="0"/>
              <a:t>).</a:t>
            </a:r>
          </a:p>
          <a:p>
            <a:r>
              <a:rPr lang="nl-NL" dirty="0"/>
              <a:t>Nu op gebiedseigenschappen, vgl. AOC met de daarbij behorende beperkingen</a:t>
            </a:r>
          </a:p>
          <a:p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579C0E3-C6D0-42AE-AF65-9C2CC78802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G</a:t>
            </a:r>
            <a:r>
              <a:rPr lang="az-Cyrl-AZ" dirty="0"/>
              <a:t>Ӧ</a:t>
            </a:r>
            <a:r>
              <a:rPr lang="nl-NL" dirty="0"/>
              <a:t>TTLESBRUNN nog maar een paar jaar in DAC systeem.</a:t>
            </a:r>
          </a:p>
          <a:p>
            <a:r>
              <a:rPr lang="nl-NL" dirty="0"/>
              <a:t>Toegelaten rassen:</a:t>
            </a:r>
          </a:p>
          <a:p>
            <a:r>
              <a:rPr lang="nl-NL" dirty="0"/>
              <a:t> Rood: Zweigelt en </a:t>
            </a:r>
            <a:r>
              <a:rPr lang="nl-NL" dirty="0" err="1"/>
              <a:t>Blaufrӓnkisch</a:t>
            </a:r>
            <a:endParaRPr lang="nl-NL" dirty="0"/>
          </a:p>
          <a:p>
            <a:r>
              <a:rPr lang="nl-NL" dirty="0"/>
              <a:t> Wit:       </a:t>
            </a:r>
            <a:r>
              <a:rPr lang="nl-NL" dirty="0" err="1"/>
              <a:t>Weissburgunder</a:t>
            </a:r>
            <a:r>
              <a:rPr lang="nl-NL" dirty="0"/>
              <a:t>, </a:t>
            </a:r>
            <a:r>
              <a:rPr lang="nl-NL" dirty="0" err="1"/>
              <a:t>Chardonnay</a:t>
            </a:r>
            <a:r>
              <a:rPr lang="nl-NL" dirty="0"/>
              <a:t> en </a:t>
            </a:r>
            <a:r>
              <a:rPr lang="nl-NL" dirty="0" err="1"/>
              <a:t>Grüner</a:t>
            </a:r>
            <a:r>
              <a:rPr lang="nl-NL" dirty="0"/>
              <a:t> </a:t>
            </a:r>
            <a:r>
              <a:rPr lang="nl-NL" dirty="0" err="1"/>
              <a:t>Veltliner</a:t>
            </a:r>
            <a:endParaRPr lang="nl-NL" dirty="0"/>
          </a:p>
          <a:p>
            <a:r>
              <a:rPr lang="nl-NL" dirty="0">
                <a:solidFill>
                  <a:srgbClr val="FF0000"/>
                </a:solidFill>
              </a:rPr>
              <a:t>Doodgeboren kindje???</a:t>
            </a:r>
          </a:p>
        </p:txBody>
      </p:sp>
      <p:pic>
        <p:nvPicPr>
          <p:cNvPr id="3074" name="Picture 2" descr="Winzerglobe">
            <a:extLst>
              <a:ext uri="{FF2B5EF4-FFF2-40B4-BE49-F238E27FC236}">
                <a16:creationId xmlns:a16="http://schemas.microsoft.com/office/drawing/2014/main" id="{933CC740-39BA-48CE-8189-743CF8D77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621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3975100" y="1549400"/>
            <a:ext cx="7378700" cy="4627563"/>
          </a:xfrm>
        </p:spPr>
        <p:txBody>
          <a:bodyPr>
            <a:normAutofit lnSpcReduction="10000"/>
          </a:bodyPr>
          <a:lstStyle/>
          <a:p>
            <a:r>
              <a:rPr lang="nl-NL" dirty="0"/>
              <a:t>(</a:t>
            </a:r>
            <a:r>
              <a:rPr lang="nl-NL" dirty="0" err="1"/>
              <a:t>Blauer</a:t>
            </a:r>
            <a:r>
              <a:rPr lang="nl-NL" dirty="0"/>
              <a:t>)  </a:t>
            </a:r>
            <a:r>
              <a:rPr lang="nl-NL" sz="3600" b="1" dirty="0"/>
              <a:t>ZWEIGELT</a:t>
            </a:r>
            <a:r>
              <a:rPr lang="nl-NL" dirty="0"/>
              <a:t> = Rotburger = BF x SL </a:t>
            </a:r>
            <a:r>
              <a:rPr lang="nl-NL" sz="1800" dirty="0"/>
              <a:t>1920</a:t>
            </a:r>
          </a:p>
          <a:p>
            <a:r>
              <a:rPr lang="nl-NL" dirty="0"/>
              <a:t>Meest aangeplante rode druif </a:t>
            </a:r>
            <a:r>
              <a:rPr lang="az-Cyrl-AZ" dirty="0"/>
              <a:t>Ӧ</a:t>
            </a:r>
            <a:r>
              <a:rPr lang="nl-NL" dirty="0"/>
              <a:t> (15% stabiel)</a:t>
            </a:r>
          </a:p>
          <a:p>
            <a:r>
              <a:rPr lang="nl-NL" dirty="0"/>
              <a:t> Groeit overal, hoog productief, midden vroeg</a:t>
            </a:r>
          </a:p>
          <a:p>
            <a:r>
              <a:rPr lang="nl-NL" dirty="0"/>
              <a:t>Vergt veel loofarbeid.</a:t>
            </a:r>
          </a:p>
          <a:p>
            <a:r>
              <a:rPr lang="nl-NL" dirty="0"/>
              <a:t> Voor goede kwaliteiten, goed snoeien en </a:t>
            </a:r>
            <a:r>
              <a:rPr lang="nl-NL" dirty="0" err="1"/>
              <a:t>grüne</a:t>
            </a:r>
            <a:r>
              <a:rPr lang="nl-NL" dirty="0"/>
              <a:t> </a:t>
            </a:r>
            <a:r>
              <a:rPr lang="nl-NL" dirty="0" err="1"/>
              <a:t>Ernte</a:t>
            </a:r>
            <a:r>
              <a:rPr lang="nl-NL" dirty="0"/>
              <a:t> en tegen rot, “schouder” er uit knippen.</a:t>
            </a:r>
          </a:p>
          <a:p>
            <a:r>
              <a:rPr lang="nl-NL" dirty="0"/>
              <a:t> Bij stress ontwikkelen zich niet bruikbare verwelkte druiven (bitters!)</a:t>
            </a:r>
          </a:p>
          <a:p>
            <a:r>
              <a:rPr lang="nl-NL" dirty="0"/>
              <a:t> Van nietszeggend boers tot opulent krachtig (</a:t>
            </a:r>
            <a:r>
              <a:rPr lang="nl-NL" dirty="0" err="1"/>
              <a:t>Barrique</a:t>
            </a:r>
            <a:r>
              <a:rPr lang="nl-NL" dirty="0"/>
              <a:t> inzet) Goede tannine </a:t>
            </a:r>
            <a:r>
              <a:rPr lang="nl-NL" dirty="0" err="1"/>
              <a:t>struktuur</a:t>
            </a:r>
            <a:endParaRPr lang="nl-NL" dirty="0"/>
          </a:p>
        </p:txBody>
      </p:sp>
      <p:pic>
        <p:nvPicPr>
          <p:cNvPr id="1026" name="Picture 2" descr="Afbeeldingsresultaat voor Oostenrijksevlag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0188"/>
            <a:ext cx="1839666" cy="12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www.austrianwine.com/fileadmin/_processed_/4/8/csm_zweigelt__1280389042__5198_619cf9f92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53" y="1825625"/>
            <a:ext cx="3323588" cy="32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16ED3618-0FF3-04B9-3284-B195E654C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          WINZER PRESENTEREN ZICH</a:t>
            </a:r>
          </a:p>
        </p:txBody>
      </p:sp>
    </p:spTree>
    <p:extLst>
      <p:ext uri="{BB962C8B-B14F-4D97-AF65-F5344CB8AC3E}">
        <p14:creationId xmlns:p14="http://schemas.microsoft.com/office/powerpoint/2010/main" val="2374474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Weingut </a:t>
            </a:r>
            <a:r>
              <a:rPr lang="nl-NL" dirty="0" err="1"/>
              <a:t>Buschenschank</a:t>
            </a:r>
            <a:r>
              <a:rPr lang="nl-NL" dirty="0"/>
              <a:t> </a:t>
            </a:r>
            <a:r>
              <a:rPr lang="nl-NL" b="1" dirty="0"/>
              <a:t>LAGER </a:t>
            </a:r>
            <a:r>
              <a:rPr lang="nl-NL" dirty="0"/>
              <a:t>45% rood Wit: </a:t>
            </a:r>
            <a:r>
              <a:rPr lang="nl-NL" dirty="0" err="1"/>
              <a:t>Grüner</a:t>
            </a:r>
            <a:r>
              <a:rPr lang="nl-NL" dirty="0"/>
              <a:t> V en Weiss-  </a:t>
            </a:r>
            <a:r>
              <a:rPr lang="nl-NL" dirty="0" err="1"/>
              <a:t>burgunder</a:t>
            </a:r>
            <a:r>
              <a:rPr lang="nl-NL" dirty="0"/>
              <a:t> R; vooral Zweigelt</a:t>
            </a:r>
          </a:p>
          <a:p>
            <a:r>
              <a:rPr lang="nl-NL" dirty="0"/>
              <a:t>9 ha rondom Göttlesbrunn</a:t>
            </a:r>
          </a:p>
          <a:p>
            <a:r>
              <a:rPr lang="nl-NL" dirty="0"/>
              <a:t>Met  de komst van Markus in het bedrijf van vader Ernst is er een overgang van gemengd bedrijf naar volledig wijnbouw</a:t>
            </a:r>
          </a:p>
          <a:p>
            <a:r>
              <a:rPr lang="nl-NL" dirty="0"/>
              <a:t> 2019 gestart met </a:t>
            </a:r>
            <a:r>
              <a:rPr lang="nl-NL" dirty="0" err="1"/>
              <a:t>certificeringstrajekt</a:t>
            </a:r>
            <a:r>
              <a:rPr lang="nl-NL" dirty="0"/>
              <a:t> BIO</a:t>
            </a:r>
          </a:p>
          <a:p>
            <a:r>
              <a:rPr lang="nl-NL" dirty="0"/>
              <a:t>Bloemenstroken en schapen</a:t>
            </a:r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2" descr="Markus und Ernst Lager, Weingut Lager, Göttlesbrunn, © Die Rubin Carnuntum Weingüter">
            <a:extLst>
              <a:ext uri="{FF2B5EF4-FFF2-40B4-BE49-F238E27FC236}">
                <a16:creationId xmlns:a16="http://schemas.microsoft.com/office/drawing/2014/main" id="{8620F5F2-81AC-3F30-C7E8-9754DC5E1F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182" name="Picture 14">
            <a:extLst>
              <a:ext uri="{FF2B5EF4-FFF2-40B4-BE49-F238E27FC236}">
                <a16:creationId xmlns:a16="http://schemas.microsoft.com/office/drawing/2014/main" id="{2BC5F30B-A50E-B90A-81C9-DA045595F31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t="-8485" r="27748" b="56750"/>
          <a:stretch/>
        </p:blipFill>
        <p:spPr bwMode="auto">
          <a:xfrm>
            <a:off x="231508" y="2490788"/>
            <a:ext cx="5124064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045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sz="4000" dirty="0"/>
            </a:br>
            <a:r>
              <a:rPr lang="nl-NL" sz="4000" dirty="0"/>
              <a:t>                                </a:t>
            </a:r>
            <a:r>
              <a:rPr lang="nl-NL" sz="4000" b="1" dirty="0"/>
              <a:t>Lager Gruner </a:t>
            </a:r>
            <a:r>
              <a:rPr lang="nl-NL" sz="4000" b="1" dirty="0" err="1"/>
              <a:t>Veltiner</a:t>
            </a:r>
            <a:r>
              <a:rPr lang="nl-NL" sz="4000" b="1" dirty="0"/>
              <a:t> Privat 2019                </a:t>
            </a:r>
            <a:r>
              <a:rPr lang="nl-NL" sz="4000" dirty="0"/>
              <a:t>                        </a:t>
            </a:r>
            <a:r>
              <a:rPr lang="nl-NL" sz="4000" b="1" dirty="0"/>
              <a:t>   </a:t>
            </a:r>
            <a:endParaRPr lang="nl-NL" sz="4000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89442" y="1825625"/>
            <a:ext cx="636435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 </a:t>
            </a:r>
          </a:p>
          <a:p>
            <a:r>
              <a:rPr lang="nl-NL" sz="2200" dirty="0"/>
              <a:t> Ried Bӓrenreiser  1</a:t>
            </a:r>
            <a:r>
              <a:rPr lang="nl-NL" sz="2200" baseline="30000" dirty="0"/>
              <a:t>e</a:t>
            </a:r>
            <a:r>
              <a:rPr lang="nl-NL" sz="2200" dirty="0"/>
              <a:t> Lage DAC</a:t>
            </a:r>
          </a:p>
          <a:p>
            <a:r>
              <a:rPr lang="nl-NL" sz="2200" dirty="0"/>
              <a:t>= karige bodem van Donau sediment met veel zand en een hoog kalkgehalte</a:t>
            </a:r>
          </a:p>
          <a:p>
            <a:r>
              <a:rPr lang="nl-NL" sz="2200" dirty="0"/>
              <a:t> </a:t>
            </a:r>
            <a:r>
              <a:rPr lang="nl-NL" sz="2200" dirty="0" err="1"/>
              <a:t>Handlese</a:t>
            </a:r>
            <a:r>
              <a:rPr lang="nl-NL" sz="2200" dirty="0"/>
              <a:t>, </a:t>
            </a:r>
            <a:r>
              <a:rPr lang="nl-NL" sz="2200" dirty="0" err="1"/>
              <a:t>kleinkiste</a:t>
            </a:r>
            <a:endParaRPr lang="nl-NL" sz="2200" dirty="0"/>
          </a:p>
          <a:p>
            <a:r>
              <a:rPr lang="nl-NL" sz="2200" dirty="0"/>
              <a:t> 24 uur “</a:t>
            </a:r>
            <a:r>
              <a:rPr lang="nl-NL" sz="2200" dirty="0" err="1"/>
              <a:t>maische</a:t>
            </a:r>
            <a:r>
              <a:rPr lang="nl-NL" sz="2200" dirty="0"/>
              <a:t>”</a:t>
            </a:r>
          </a:p>
          <a:p>
            <a:r>
              <a:rPr lang="nl-NL" sz="2200" dirty="0"/>
              <a:t> 12 maanden gebr. </a:t>
            </a:r>
            <a:r>
              <a:rPr lang="nl-NL" sz="2200" dirty="0" err="1"/>
              <a:t>Barrique</a:t>
            </a:r>
            <a:r>
              <a:rPr lang="nl-NL" sz="2200" dirty="0"/>
              <a:t> groot</a:t>
            </a:r>
          </a:p>
          <a:p>
            <a:r>
              <a:rPr lang="nl-NL" sz="2200" dirty="0"/>
              <a:t> </a:t>
            </a:r>
            <a:r>
              <a:rPr lang="nl-NL" sz="2200" dirty="0" err="1"/>
              <a:t>Alc</a:t>
            </a:r>
            <a:r>
              <a:rPr lang="nl-NL" sz="2200" dirty="0"/>
              <a:t> 13.5%      </a:t>
            </a:r>
            <a:r>
              <a:rPr lang="nl-NL" sz="2200" dirty="0" err="1"/>
              <a:t>Rz</a:t>
            </a:r>
            <a:r>
              <a:rPr lang="nl-NL" sz="2200" dirty="0"/>
              <a:t>  2.1         S 4.3</a:t>
            </a:r>
          </a:p>
          <a:p>
            <a:r>
              <a:rPr lang="de-DE" sz="2200" dirty="0">
                <a:solidFill>
                  <a:srgbClr val="242323"/>
                </a:solidFill>
              </a:rPr>
              <a:t>U</a:t>
            </a:r>
            <a:r>
              <a:rPr lang="de-DE" sz="2200" b="0" dirty="0">
                <a:solidFill>
                  <a:srgbClr val="242323"/>
                </a:solidFill>
                <a:effectLst/>
              </a:rPr>
              <a:t>nfiltriert, goldgelb, reife Südfrüchte, vollmundig</a:t>
            </a:r>
            <a:endParaRPr lang="nl-NL" sz="2200" dirty="0"/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3" y="67416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149154-64B9-96FD-3021-2B0B8AA5157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92" y="2141537"/>
            <a:ext cx="305534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92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Philipp</a:t>
            </a:r>
            <a:r>
              <a:rPr lang="nl-NL" b="1" dirty="0"/>
              <a:t> GRASSL</a:t>
            </a:r>
          </a:p>
          <a:p>
            <a:r>
              <a:rPr lang="nl-NL" dirty="0"/>
              <a:t>3</a:t>
            </a:r>
            <a:r>
              <a:rPr lang="nl-NL" baseline="30000" dirty="0"/>
              <a:t>e</a:t>
            </a:r>
            <a:r>
              <a:rPr lang="nl-NL" dirty="0"/>
              <a:t> Generatie Familie wijngoed</a:t>
            </a:r>
          </a:p>
          <a:p>
            <a:r>
              <a:rPr lang="nl-NL" dirty="0"/>
              <a:t>“Muster” 5 Kronen (1 </a:t>
            </a:r>
            <a:r>
              <a:rPr lang="nl-NL" dirty="0" err="1"/>
              <a:t>vd</a:t>
            </a:r>
            <a:r>
              <a:rPr lang="nl-NL" dirty="0"/>
              <a:t> 25!)</a:t>
            </a:r>
          </a:p>
          <a:p>
            <a:r>
              <a:rPr lang="nl-NL" dirty="0"/>
              <a:t> “</a:t>
            </a:r>
            <a:r>
              <a:rPr lang="nl-NL" dirty="0" err="1"/>
              <a:t>Mittel</a:t>
            </a:r>
            <a:r>
              <a:rPr lang="nl-NL" dirty="0"/>
              <a:t>” = 25 ha.   a  170.000 fl.</a:t>
            </a:r>
          </a:p>
          <a:p>
            <a:r>
              <a:rPr lang="nl-NL" dirty="0"/>
              <a:t>Toplagen </a:t>
            </a:r>
            <a:r>
              <a:rPr lang="nl-NL" dirty="0" err="1"/>
              <a:t>Rothenberg</a:t>
            </a:r>
            <a:r>
              <a:rPr lang="nl-NL" dirty="0"/>
              <a:t>, </a:t>
            </a:r>
            <a:r>
              <a:rPr lang="nl-NL" u="sng" dirty="0" err="1"/>
              <a:t>Bӓrnreiser</a:t>
            </a:r>
            <a:r>
              <a:rPr lang="nl-NL" dirty="0"/>
              <a:t>, </a:t>
            </a:r>
            <a:r>
              <a:rPr lang="nl-NL" dirty="0" err="1"/>
              <a:t>Schüttenberg</a:t>
            </a:r>
            <a:endParaRPr lang="nl-NL" dirty="0"/>
          </a:p>
          <a:p>
            <a:r>
              <a:rPr lang="nl-NL" dirty="0"/>
              <a:t> 75% rood</a:t>
            </a:r>
          </a:p>
          <a:p>
            <a:r>
              <a:rPr lang="nl-NL" dirty="0"/>
              <a:t> Sankt Laurent = </a:t>
            </a:r>
            <a:r>
              <a:rPr lang="nl-NL" dirty="0" err="1"/>
              <a:t>chef’s</a:t>
            </a:r>
            <a:r>
              <a:rPr lang="nl-NL" dirty="0"/>
              <a:t> lieveling = “nicht </a:t>
            </a:r>
            <a:r>
              <a:rPr lang="nl-NL" dirty="0" err="1"/>
              <a:t>jedermannssache</a:t>
            </a:r>
            <a:r>
              <a:rPr lang="nl-NL" dirty="0"/>
              <a:t>”</a:t>
            </a:r>
          </a:p>
          <a:p>
            <a:endParaRPr lang="nl-NL" dirty="0"/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725BFD10-7924-ADE4-53A3-56D50A35883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r="40328" b="1"/>
          <a:stretch/>
        </p:blipFill>
        <p:spPr bwMode="auto">
          <a:xfrm>
            <a:off x="1019909" y="2107544"/>
            <a:ext cx="3655310" cy="406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208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F342D9-2A7B-7498-16BA-3386D0EC5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4000" b="1" dirty="0"/>
              <a:t>                                            </a:t>
            </a:r>
            <a:r>
              <a:rPr lang="nl-NL" sz="4000" b="1" dirty="0" err="1"/>
              <a:t>Grassl</a:t>
            </a:r>
            <a:r>
              <a:rPr lang="nl-NL" b="1" dirty="0"/>
              <a:t> </a:t>
            </a:r>
            <a:r>
              <a:rPr lang="nl-NL" b="1" dirty="0" err="1"/>
              <a:t>Chardonnay</a:t>
            </a:r>
            <a:r>
              <a:rPr lang="nl-NL" b="1" dirty="0"/>
              <a:t> 2021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E84B7F8-17B6-AFFC-3EC4-FE8C59CFD6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de-DE" b="0" i="0" dirty="0">
              <a:solidFill>
                <a:srgbClr val="333232"/>
              </a:solidFill>
              <a:effectLst/>
              <a:latin typeface="Arimo"/>
            </a:endParaRPr>
          </a:p>
          <a:p>
            <a:r>
              <a:rPr lang="nl-NL" sz="2900" b="0" i="0" dirty="0">
                <a:solidFill>
                  <a:srgbClr val="333232"/>
                </a:solidFill>
                <a:effectLst/>
              </a:rPr>
              <a:t>13,1 vol% </a:t>
            </a:r>
            <a:r>
              <a:rPr lang="nl-NL" sz="2900" b="0" i="0" dirty="0" err="1">
                <a:solidFill>
                  <a:srgbClr val="333232"/>
                </a:solidFill>
                <a:effectLst/>
              </a:rPr>
              <a:t>alc</a:t>
            </a:r>
            <a:r>
              <a:rPr lang="nl-NL" sz="2900" b="0" i="0" dirty="0">
                <a:solidFill>
                  <a:srgbClr val="333232"/>
                </a:solidFill>
                <a:effectLst/>
              </a:rPr>
              <a:t>.</a:t>
            </a:r>
            <a:br>
              <a:rPr lang="nl-NL" sz="2900" dirty="0"/>
            </a:br>
            <a:r>
              <a:rPr lang="nl-NL" sz="2900" b="0" i="0" dirty="0">
                <a:solidFill>
                  <a:srgbClr val="333232"/>
                </a:solidFill>
                <a:effectLst/>
              </a:rPr>
              <a:t>5,8 g/l </a:t>
            </a:r>
            <a:r>
              <a:rPr lang="nl-NL" sz="2900" b="0" i="0" dirty="0" err="1">
                <a:solidFill>
                  <a:srgbClr val="333232"/>
                </a:solidFill>
                <a:effectLst/>
              </a:rPr>
              <a:t>Säure</a:t>
            </a:r>
            <a:br>
              <a:rPr lang="nl-NL" sz="2900" dirty="0"/>
            </a:br>
            <a:r>
              <a:rPr lang="nl-NL" sz="2900" b="0" i="0" dirty="0">
                <a:solidFill>
                  <a:srgbClr val="333232"/>
                </a:solidFill>
                <a:effectLst/>
              </a:rPr>
              <a:t>2,1 g RZ </a:t>
            </a:r>
            <a:r>
              <a:rPr lang="nl-NL" sz="2900" b="0" i="0" dirty="0" err="1">
                <a:solidFill>
                  <a:srgbClr val="333232"/>
                </a:solidFill>
                <a:effectLst/>
              </a:rPr>
              <a:t>trocken</a:t>
            </a:r>
            <a:endParaRPr lang="de-DE" sz="2900" dirty="0">
              <a:solidFill>
                <a:srgbClr val="333232"/>
              </a:solidFill>
            </a:endParaRPr>
          </a:p>
          <a:p>
            <a:r>
              <a:rPr lang="de-DE" sz="2900" b="0" i="0" dirty="0" err="1">
                <a:solidFill>
                  <a:srgbClr val="333232"/>
                </a:solidFill>
                <a:effectLst/>
              </a:rPr>
              <a:t>Kalkhältige</a:t>
            </a:r>
            <a:r>
              <a:rPr lang="de-DE" sz="2900" b="0" i="0" dirty="0">
                <a:solidFill>
                  <a:srgbClr val="333232"/>
                </a:solidFill>
                <a:effectLst/>
              </a:rPr>
              <a:t>, </a:t>
            </a:r>
            <a:r>
              <a:rPr lang="de-DE" sz="2900" b="0" i="0" dirty="0" err="1">
                <a:solidFill>
                  <a:srgbClr val="333232"/>
                </a:solidFill>
                <a:effectLst/>
              </a:rPr>
              <a:t>schottrige</a:t>
            </a:r>
            <a:r>
              <a:rPr lang="de-DE" sz="2900" b="0" i="0" dirty="0">
                <a:solidFill>
                  <a:srgbClr val="333232"/>
                </a:solidFill>
                <a:effectLst/>
              </a:rPr>
              <a:t> Lehmböden in Südostexposition, 10 - 45 Jahre alte </a:t>
            </a:r>
            <a:r>
              <a:rPr lang="de-DE" sz="2900" b="0" i="0" dirty="0" err="1">
                <a:solidFill>
                  <a:srgbClr val="333232"/>
                </a:solidFill>
                <a:effectLst/>
              </a:rPr>
              <a:t>Reblagen</a:t>
            </a:r>
            <a:r>
              <a:rPr lang="de-DE" sz="2900" b="0" i="0" dirty="0">
                <a:solidFill>
                  <a:srgbClr val="333232"/>
                </a:solidFill>
                <a:effectLst/>
              </a:rPr>
              <a:t>, </a:t>
            </a:r>
            <a:r>
              <a:rPr lang="de-DE" sz="2900" dirty="0">
                <a:solidFill>
                  <a:srgbClr val="333232"/>
                </a:solidFill>
              </a:rPr>
              <a:t>Weinbaugebiet Carnuntum</a:t>
            </a:r>
          </a:p>
          <a:p>
            <a:r>
              <a:rPr lang="de-DE" sz="2900" dirty="0" err="1">
                <a:solidFill>
                  <a:srgbClr val="333232"/>
                </a:solidFill>
              </a:rPr>
              <a:t>Handlese</a:t>
            </a:r>
            <a:r>
              <a:rPr lang="de-DE" sz="2900" dirty="0">
                <a:solidFill>
                  <a:srgbClr val="333232"/>
                </a:solidFill>
              </a:rPr>
              <a:t> und Selektion in zwei Selektionsschritten Mitte September 2022. </a:t>
            </a:r>
          </a:p>
          <a:p>
            <a:r>
              <a:rPr lang="de-DE" sz="2900" dirty="0">
                <a:solidFill>
                  <a:srgbClr val="333232"/>
                </a:solidFill>
              </a:rPr>
              <a:t>Ganztraubenpressung, kontrollierte Vergärung mit natürlichen Hefen in Edelstahlbehältern und großen Holzfässern aus </a:t>
            </a:r>
            <a:r>
              <a:rPr lang="de-DE" sz="2900" dirty="0" err="1">
                <a:solidFill>
                  <a:srgbClr val="333232"/>
                </a:solidFill>
              </a:rPr>
              <a:t>Ybbstaler</a:t>
            </a:r>
            <a:r>
              <a:rPr lang="de-DE" sz="2900" dirty="0">
                <a:solidFill>
                  <a:srgbClr val="333232"/>
                </a:solidFill>
              </a:rPr>
              <a:t> Eiche bei 18 bis 20°C</a:t>
            </a:r>
          </a:p>
          <a:p>
            <a:r>
              <a:rPr lang="de-DE" sz="2900" dirty="0">
                <a:solidFill>
                  <a:srgbClr val="333232"/>
                </a:solidFill>
              </a:rPr>
              <a:t>Reifung im Edelstahltank auf der feinen Hefe unter </a:t>
            </a:r>
            <a:r>
              <a:rPr lang="de-DE" sz="2900" dirty="0" err="1">
                <a:solidFill>
                  <a:srgbClr val="333232"/>
                </a:solidFill>
              </a:rPr>
              <a:t>Batonnage</a:t>
            </a:r>
            <a:r>
              <a:rPr lang="de-DE" sz="2900" dirty="0">
                <a:solidFill>
                  <a:srgbClr val="333232"/>
                </a:solidFill>
              </a:rPr>
              <a:t> bis zur Füllung der ersten Tranche im Dezember 2022.</a:t>
            </a:r>
          </a:p>
          <a:p>
            <a:endParaRPr lang="de-DE" sz="2900" dirty="0">
              <a:solidFill>
                <a:srgbClr val="333232"/>
              </a:solidFill>
              <a:latin typeface="Arimo"/>
            </a:endParaRPr>
          </a:p>
          <a:p>
            <a:endParaRPr lang="nl-NL" dirty="0"/>
          </a:p>
        </p:txBody>
      </p:sp>
      <p:pic>
        <p:nvPicPr>
          <p:cNvPr id="5" name="Tijdelijke aanduiding voor inhoud 10">
            <a:extLst>
              <a:ext uri="{FF2B5EF4-FFF2-40B4-BE49-F238E27FC236}">
                <a16:creationId xmlns:a16="http://schemas.microsoft.com/office/drawing/2014/main" id="{E2353E1C-D467-F595-F9F3-CFCD13DCE3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78554" y="1825625"/>
            <a:ext cx="3180468" cy="4667250"/>
          </a:xfrm>
        </p:spPr>
      </p:pic>
      <p:pic>
        <p:nvPicPr>
          <p:cNvPr id="6" name="Picture 2" descr="Winzerglobe">
            <a:extLst>
              <a:ext uri="{FF2B5EF4-FFF2-40B4-BE49-F238E27FC236}">
                <a16:creationId xmlns:a16="http://schemas.microsoft.com/office/drawing/2014/main" id="{68CAFB34-FF9B-29A0-EA79-2DEC40B4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45" y="467017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281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D841E5-3444-20F2-E978-E719C5C83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nl-NL" b="1" dirty="0"/>
            </a:br>
            <a:r>
              <a:rPr lang="nl-NL" b="1" dirty="0"/>
              <a:t>	                  </a:t>
            </a:r>
            <a:r>
              <a:rPr lang="nl-NL" b="1" dirty="0" err="1"/>
              <a:t>Grassl</a:t>
            </a:r>
            <a:r>
              <a:rPr lang="nl-NL" b="1" dirty="0"/>
              <a:t> </a:t>
            </a:r>
            <a:r>
              <a:rPr lang="nl-NL" b="1" dirty="0" err="1"/>
              <a:t>Chardonnay</a:t>
            </a:r>
            <a:r>
              <a:rPr lang="nl-NL" b="1" dirty="0"/>
              <a:t> </a:t>
            </a:r>
            <a:r>
              <a:rPr lang="nl-NL" b="1" dirty="0" err="1"/>
              <a:t>Rothenberg</a:t>
            </a:r>
            <a:r>
              <a:rPr lang="nl-NL" b="1" dirty="0"/>
              <a:t> 2020</a:t>
            </a:r>
            <a:br>
              <a:rPr lang="nl-NL" b="1" dirty="0"/>
            </a:br>
            <a:endParaRPr lang="nl-NL" b="1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8A5A38C-8338-6128-2CA5-510A91CD7F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l-NL" sz="2000" b="0" i="0" dirty="0">
                <a:solidFill>
                  <a:srgbClr val="333232"/>
                </a:solidFill>
                <a:effectLst/>
                <a:latin typeface="Arimo"/>
              </a:rPr>
              <a:t>100</a:t>
            </a:r>
            <a:r>
              <a:rPr lang="nl-NL" sz="2000" dirty="0">
                <a:solidFill>
                  <a:srgbClr val="333232"/>
                </a:solidFill>
                <a:latin typeface="Arimo"/>
              </a:rPr>
              <a:t>% </a:t>
            </a:r>
            <a:r>
              <a:rPr lang="nl-NL" sz="2000" dirty="0" err="1">
                <a:solidFill>
                  <a:srgbClr val="333232"/>
                </a:solidFill>
                <a:latin typeface="Arimo"/>
              </a:rPr>
              <a:t>Chardonnay</a:t>
            </a:r>
            <a:r>
              <a:rPr lang="nl-NL" sz="2000" dirty="0">
                <a:solidFill>
                  <a:srgbClr val="333232"/>
                </a:solidFill>
                <a:latin typeface="Arimo"/>
              </a:rPr>
              <a:t> / 13,6 vol% </a:t>
            </a:r>
            <a:r>
              <a:rPr lang="nl-NL" sz="2000" dirty="0" err="1">
                <a:solidFill>
                  <a:srgbClr val="333232"/>
                </a:solidFill>
                <a:latin typeface="Arimo"/>
              </a:rPr>
              <a:t>alc</a:t>
            </a:r>
            <a:r>
              <a:rPr lang="nl-NL" sz="2000" dirty="0">
                <a:solidFill>
                  <a:srgbClr val="333232"/>
                </a:solidFill>
                <a:latin typeface="Arimo"/>
              </a:rPr>
              <a:t>. / 5,4 g/l </a:t>
            </a:r>
            <a:r>
              <a:rPr lang="nl-NL" sz="2000" dirty="0" err="1">
                <a:solidFill>
                  <a:srgbClr val="333232"/>
                </a:solidFill>
                <a:latin typeface="Arimo"/>
              </a:rPr>
              <a:t>Säure</a:t>
            </a:r>
            <a:r>
              <a:rPr lang="nl-NL" sz="2000" dirty="0">
                <a:solidFill>
                  <a:srgbClr val="333232"/>
                </a:solidFill>
                <a:latin typeface="Arimo"/>
              </a:rPr>
              <a:t> / 1,5 g RZ </a:t>
            </a:r>
            <a:r>
              <a:rPr lang="nl-NL" sz="2000" dirty="0" err="1">
                <a:solidFill>
                  <a:srgbClr val="333232"/>
                </a:solidFill>
                <a:latin typeface="Arimo"/>
              </a:rPr>
              <a:t>trocken</a:t>
            </a:r>
            <a:br>
              <a:rPr lang="nl-NL" sz="2000" dirty="0"/>
            </a:br>
            <a:br>
              <a:rPr lang="nl-NL" sz="2000" dirty="0"/>
            </a:br>
            <a:r>
              <a:rPr lang="de-DE" sz="2000" b="0" i="0" dirty="0">
                <a:solidFill>
                  <a:srgbClr val="333232"/>
                </a:solidFill>
                <a:effectLst/>
                <a:latin typeface="Arimo"/>
              </a:rPr>
              <a:t>Der Rothenberg; auf besonders kargem, </a:t>
            </a:r>
            <a:r>
              <a:rPr lang="de-DE" sz="2000" b="0" i="0" dirty="0" err="1">
                <a:solidFill>
                  <a:srgbClr val="333232"/>
                </a:solidFill>
                <a:effectLst/>
                <a:latin typeface="Arimo"/>
              </a:rPr>
              <a:t>kalkhältigem</a:t>
            </a:r>
            <a:r>
              <a:rPr lang="de-DE" sz="2000" b="0" i="0" dirty="0">
                <a:solidFill>
                  <a:srgbClr val="333232"/>
                </a:solidFill>
                <a:effectLst/>
                <a:latin typeface="Arimo"/>
              </a:rPr>
              <a:t> rotem Donauschotterboden mit lehmigen Einschlüssen, Südostexposition in geschützter kühl gelegene Waldnähe</a:t>
            </a:r>
            <a:endParaRPr lang="de-DE" sz="2000" dirty="0">
              <a:solidFill>
                <a:srgbClr val="333232"/>
              </a:solidFill>
              <a:latin typeface="Arimo"/>
            </a:endParaRPr>
          </a:p>
          <a:p>
            <a:r>
              <a:rPr lang="de-DE" sz="2000" b="0" i="0" dirty="0">
                <a:solidFill>
                  <a:srgbClr val="333232"/>
                </a:solidFill>
                <a:effectLst/>
                <a:latin typeface="Arimo"/>
              </a:rPr>
              <a:t>Ganztraubenpressung, spontane Vergärung in 500 l </a:t>
            </a:r>
            <a:r>
              <a:rPr lang="de-DE" sz="2000" b="0" i="0" dirty="0">
                <a:solidFill>
                  <a:srgbClr val="333232"/>
                </a:solidFill>
                <a:effectLst/>
              </a:rPr>
              <a:t>Tonneaus</a:t>
            </a:r>
            <a:r>
              <a:rPr lang="de-DE" sz="2000" b="0" i="0" dirty="0">
                <a:solidFill>
                  <a:srgbClr val="333232"/>
                </a:solidFill>
                <a:effectLst/>
                <a:latin typeface="Arimo"/>
              </a:rPr>
              <a:t> aus österr. Eiche bei 22 bis 24°C, danach malolaktische Fermentation und Reifung im Holz auf der </a:t>
            </a:r>
            <a:r>
              <a:rPr lang="de-DE" sz="2000" b="0" i="0" dirty="0" err="1">
                <a:solidFill>
                  <a:srgbClr val="333232"/>
                </a:solidFill>
                <a:effectLst/>
                <a:latin typeface="Arimo"/>
              </a:rPr>
              <a:t>Rohhefe</a:t>
            </a:r>
            <a:r>
              <a:rPr lang="de-DE" sz="2000" b="0" i="0" dirty="0">
                <a:solidFill>
                  <a:srgbClr val="333232"/>
                </a:solidFill>
                <a:effectLst/>
                <a:latin typeface="Arimo"/>
              </a:rPr>
              <a:t> bis zur Füllung im November 2022. </a:t>
            </a:r>
          </a:p>
          <a:p>
            <a:r>
              <a:rPr lang="nl-NL" sz="2000" b="1" i="0" dirty="0" err="1">
                <a:solidFill>
                  <a:srgbClr val="333232"/>
                </a:solidFill>
                <a:effectLst/>
                <a:latin typeface="Arimo"/>
              </a:rPr>
              <a:t>Falstaff</a:t>
            </a:r>
            <a:r>
              <a:rPr lang="nl-NL" sz="2000" b="1" i="0" dirty="0">
                <a:solidFill>
                  <a:srgbClr val="333232"/>
                </a:solidFill>
                <a:effectLst/>
                <a:latin typeface="Arimo"/>
              </a:rPr>
              <a:t>:</a:t>
            </a:r>
            <a:r>
              <a:rPr lang="nl-NL" sz="2000" b="0" i="0" dirty="0">
                <a:solidFill>
                  <a:srgbClr val="333232"/>
                </a:solidFill>
                <a:effectLst/>
                <a:latin typeface="Arimo"/>
              </a:rPr>
              <a:t> 93 </a:t>
            </a:r>
            <a:r>
              <a:rPr lang="nl-NL" sz="2000" b="0" i="0" dirty="0" err="1">
                <a:solidFill>
                  <a:srgbClr val="333232"/>
                </a:solidFill>
                <a:effectLst/>
                <a:latin typeface="Arimo"/>
              </a:rPr>
              <a:t>Punkte</a:t>
            </a:r>
            <a:r>
              <a:rPr lang="nl-NL" sz="2000" b="0" i="0" dirty="0">
                <a:solidFill>
                  <a:srgbClr val="333232"/>
                </a:solidFill>
                <a:effectLst/>
                <a:latin typeface="Arimo"/>
              </a:rPr>
              <a:t> / </a:t>
            </a:r>
            <a:r>
              <a:rPr lang="nl-NL" sz="2000" b="1" i="0" dirty="0">
                <a:solidFill>
                  <a:srgbClr val="333232"/>
                </a:solidFill>
                <a:effectLst/>
                <a:latin typeface="Arimo"/>
              </a:rPr>
              <a:t>A la Carte: </a:t>
            </a:r>
            <a:r>
              <a:rPr lang="nl-NL" sz="2000" b="0" i="0" dirty="0">
                <a:solidFill>
                  <a:srgbClr val="333232"/>
                </a:solidFill>
                <a:effectLst/>
                <a:latin typeface="Arimo"/>
              </a:rPr>
              <a:t>94 </a:t>
            </a:r>
            <a:r>
              <a:rPr lang="nl-NL" sz="2000" b="0" i="0" dirty="0" err="1">
                <a:solidFill>
                  <a:srgbClr val="333232"/>
                </a:solidFill>
                <a:effectLst/>
                <a:latin typeface="Arimo"/>
              </a:rPr>
              <a:t>Punkte</a:t>
            </a:r>
            <a:endParaRPr lang="nl-NL" sz="2000" dirty="0"/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12A98066-693E-315A-D431-A9AFB38283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20707" y="1254830"/>
            <a:ext cx="3829580" cy="5450769"/>
          </a:xfrm>
        </p:spPr>
      </p:pic>
      <p:pic>
        <p:nvPicPr>
          <p:cNvPr id="11" name="Picture 2" descr="Winzerglobe">
            <a:extLst>
              <a:ext uri="{FF2B5EF4-FFF2-40B4-BE49-F238E27FC236}">
                <a16:creationId xmlns:a16="http://schemas.microsoft.com/office/drawing/2014/main" id="{79DF4669-AA87-C8AA-6527-108C8F59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1" y="457078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704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Weingut Familie </a:t>
            </a:r>
            <a:r>
              <a:rPr lang="nl-NL" b="1" dirty="0"/>
              <a:t>PI</a:t>
            </a:r>
            <a:r>
              <a:rPr lang="nl-NL" b="1" u="sng" dirty="0"/>
              <a:t>T</a:t>
            </a:r>
            <a:r>
              <a:rPr lang="nl-NL" b="1" dirty="0"/>
              <a:t>NAUER</a:t>
            </a:r>
          </a:p>
          <a:p>
            <a:r>
              <a:rPr lang="nl-NL" dirty="0"/>
              <a:t> Hans </a:t>
            </a:r>
            <a:r>
              <a:rPr lang="nl-NL" sz="1800" dirty="0"/>
              <a:t>(pa) </a:t>
            </a:r>
            <a:r>
              <a:rPr lang="nl-NL" dirty="0"/>
              <a:t>Pionier Rode wijn 80er Jaren, Johannes </a:t>
            </a:r>
            <a:r>
              <a:rPr lang="nl-NL" sz="1800" dirty="0"/>
              <a:t>(zoon) </a:t>
            </a:r>
            <a:r>
              <a:rPr lang="nl-NL" dirty="0"/>
              <a:t>wijn- maker /eig. sedert 2018. Edith </a:t>
            </a:r>
            <a:r>
              <a:rPr lang="nl-NL" sz="1600" dirty="0"/>
              <a:t>(ma) </a:t>
            </a:r>
            <a:r>
              <a:rPr lang="nl-NL" dirty="0"/>
              <a:t>alle wijngaardwerkzaamheden</a:t>
            </a:r>
          </a:p>
          <a:p>
            <a:r>
              <a:rPr lang="nl-NL" dirty="0"/>
              <a:t> Al ruim 30 jaar “merk wijnen”</a:t>
            </a:r>
          </a:p>
          <a:p>
            <a:r>
              <a:rPr lang="nl-NL" dirty="0"/>
              <a:t> 22 ha “Toplagen”  en lid  ӦTW</a:t>
            </a:r>
          </a:p>
          <a:p>
            <a:r>
              <a:rPr lang="nl-NL" dirty="0"/>
              <a:t> 80% Rood (50% Zweigelt)</a:t>
            </a:r>
          </a:p>
          <a:p>
            <a:r>
              <a:rPr lang="nl-NL" dirty="0"/>
              <a:t> daarnaast o.a. CS, CF, SY, ME,</a:t>
            </a:r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32EA685-6E7A-7DFE-3624-98B9F0D61EB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15032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b="1" dirty="0"/>
              <a:t>BIENENFRESSER</a:t>
            </a:r>
            <a:r>
              <a:rPr lang="nl-NL" dirty="0"/>
              <a:t> 2018 Reserve</a:t>
            </a:r>
          </a:p>
          <a:p>
            <a:r>
              <a:rPr lang="nl-NL" dirty="0"/>
              <a:t> In 1986 1</a:t>
            </a:r>
            <a:r>
              <a:rPr lang="nl-NL" baseline="30000" dirty="0"/>
              <a:t>e</a:t>
            </a:r>
            <a:r>
              <a:rPr lang="nl-NL" dirty="0"/>
              <a:t>  “</a:t>
            </a:r>
            <a:r>
              <a:rPr lang="nl-NL" dirty="0" err="1"/>
              <a:t>Markenwein</a:t>
            </a:r>
            <a:r>
              <a:rPr lang="nl-NL" dirty="0"/>
              <a:t>” </a:t>
            </a:r>
          </a:p>
          <a:p>
            <a:r>
              <a:rPr lang="nl-NL" dirty="0"/>
              <a:t> 100% ZWEIGELT</a:t>
            </a:r>
          </a:p>
          <a:p>
            <a:r>
              <a:rPr lang="nl-NL" dirty="0"/>
              <a:t>Meerdere doorgangen</a:t>
            </a:r>
            <a:r>
              <a:rPr lang="nl-NL" sz="2000" dirty="0"/>
              <a:t> (5/9 - 21/9) </a:t>
            </a:r>
          </a:p>
          <a:p>
            <a:r>
              <a:rPr lang="nl-NL" dirty="0"/>
              <a:t>Löss met dunne humus laag</a:t>
            </a:r>
          </a:p>
          <a:p>
            <a:r>
              <a:rPr lang="nl-NL" dirty="0"/>
              <a:t> Duur schilcontact ??</a:t>
            </a:r>
          </a:p>
          <a:p>
            <a:r>
              <a:rPr lang="nl-NL" dirty="0"/>
              <a:t> 18 maanden </a:t>
            </a:r>
            <a:r>
              <a:rPr lang="nl-NL" dirty="0" err="1"/>
              <a:t>Barrique</a:t>
            </a:r>
            <a:r>
              <a:rPr lang="nl-NL" dirty="0"/>
              <a:t> (N + G)</a:t>
            </a:r>
          </a:p>
          <a:p>
            <a:r>
              <a:rPr lang="nl-NL" dirty="0"/>
              <a:t> </a:t>
            </a:r>
            <a:r>
              <a:rPr lang="nl-NL" dirty="0" err="1"/>
              <a:t>Alc</a:t>
            </a:r>
            <a:r>
              <a:rPr lang="nl-NL" dirty="0"/>
              <a:t> 13.5%      S 5        </a:t>
            </a:r>
            <a:r>
              <a:rPr lang="nl-NL" dirty="0" err="1"/>
              <a:t>Rz</a:t>
            </a:r>
            <a:r>
              <a:rPr lang="nl-NL" dirty="0"/>
              <a:t> 2</a:t>
            </a:r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68A5623-9252-BB20-B782-482545A31FA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51073" r="21816" b="6577"/>
          <a:stretch/>
        </p:blipFill>
        <p:spPr bwMode="auto">
          <a:xfrm>
            <a:off x="383301" y="1960685"/>
            <a:ext cx="3422870" cy="450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554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Weingut </a:t>
            </a:r>
            <a:r>
              <a:rPr lang="nl-NL" dirty="0" err="1"/>
              <a:t>Buschenschank</a:t>
            </a:r>
            <a:r>
              <a:rPr lang="nl-NL" dirty="0"/>
              <a:t> </a:t>
            </a:r>
            <a:r>
              <a:rPr lang="nl-NL" b="1" dirty="0"/>
              <a:t>LAGER </a:t>
            </a:r>
            <a:r>
              <a:rPr lang="nl-NL" dirty="0"/>
              <a:t>45% rood Wit: </a:t>
            </a:r>
            <a:r>
              <a:rPr lang="nl-NL" dirty="0" err="1"/>
              <a:t>Grüner</a:t>
            </a:r>
            <a:r>
              <a:rPr lang="nl-NL" dirty="0"/>
              <a:t> V en Weiss-  </a:t>
            </a:r>
            <a:r>
              <a:rPr lang="nl-NL" dirty="0" err="1"/>
              <a:t>burgunder</a:t>
            </a:r>
            <a:r>
              <a:rPr lang="nl-NL" dirty="0"/>
              <a:t> R; vooral Zweigelt</a:t>
            </a:r>
          </a:p>
          <a:p>
            <a:r>
              <a:rPr lang="nl-NL" dirty="0"/>
              <a:t>9 ha rondom Göttlesbrunn</a:t>
            </a:r>
          </a:p>
          <a:p>
            <a:r>
              <a:rPr lang="nl-NL" dirty="0"/>
              <a:t>Met  de komst van Markus in het bedrijf van vader Ernst is er een overgang van gemengd bedrijf naar volledig wijnbouw</a:t>
            </a:r>
          </a:p>
          <a:p>
            <a:r>
              <a:rPr lang="nl-NL" dirty="0"/>
              <a:t> 2019 gestart met </a:t>
            </a:r>
            <a:r>
              <a:rPr lang="nl-NL" dirty="0" err="1"/>
              <a:t>certificeringstrajekt</a:t>
            </a:r>
            <a:r>
              <a:rPr lang="nl-NL" dirty="0"/>
              <a:t> BIO</a:t>
            </a:r>
          </a:p>
          <a:p>
            <a:r>
              <a:rPr lang="nl-NL" dirty="0"/>
              <a:t>Bloemenstroken en schapen</a:t>
            </a:r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2" descr="Markus und Ernst Lager, Weingut Lager, Göttlesbrunn, © Die Rubin Carnuntum Weingüter">
            <a:extLst>
              <a:ext uri="{FF2B5EF4-FFF2-40B4-BE49-F238E27FC236}">
                <a16:creationId xmlns:a16="http://schemas.microsoft.com/office/drawing/2014/main" id="{8620F5F2-81AC-3F30-C7E8-9754DC5E1F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182" name="Picture 14">
            <a:extLst>
              <a:ext uri="{FF2B5EF4-FFF2-40B4-BE49-F238E27FC236}">
                <a16:creationId xmlns:a16="http://schemas.microsoft.com/office/drawing/2014/main" id="{2BC5F30B-A50E-B90A-81C9-DA045595F31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t="-8485" r="27748" b="56750"/>
          <a:stretch/>
        </p:blipFill>
        <p:spPr bwMode="auto">
          <a:xfrm>
            <a:off x="231508" y="2490788"/>
            <a:ext cx="5124064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871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  WINZER PRESENTEREN ZICH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b="1" dirty="0"/>
              <a:t>OOSTENRIJK WIJNLAND </a:t>
            </a:r>
            <a:r>
              <a:rPr lang="nl-NL" dirty="0"/>
              <a:t>?</a:t>
            </a:r>
            <a:r>
              <a:rPr lang="nl-NL" sz="1600" dirty="0"/>
              <a:t> Ca 50.000 ha</a:t>
            </a:r>
          </a:p>
          <a:p>
            <a:pPr>
              <a:buFontTx/>
              <a:buChar char="-"/>
            </a:pPr>
            <a:r>
              <a:rPr lang="nl-NL" dirty="0"/>
              <a:t>Krap 2% Wereld wijn productie</a:t>
            </a:r>
          </a:p>
          <a:p>
            <a:pPr>
              <a:buFontTx/>
              <a:buChar char="-"/>
            </a:pPr>
            <a:r>
              <a:rPr lang="nl-NL" dirty="0"/>
              <a:t> ca. 1/3 grootte Bordeaux</a:t>
            </a:r>
          </a:p>
          <a:p>
            <a:pPr>
              <a:buFontTx/>
              <a:buChar char="-"/>
            </a:pPr>
            <a:r>
              <a:rPr lang="nl-NL" dirty="0"/>
              <a:t> 70% wit</a:t>
            </a:r>
          </a:p>
          <a:p>
            <a:pPr>
              <a:buFontTx/>
              <a:buChar char="-"/>
            </a:pPr>
            <a:r>
              <a:rPr lang="nl-NL" dirty="0"/>
              <a:t> Van Germaans systeem naar Franse classificatie (AOC)</a:t>
            </a:r>
          </a:p>
          <a:p>
            <a:pPr>
              <a:buFontTx/>
              <a:buChar char="-"/>
            </a:pPr>
            <a:r>
              <a:rPr lang="nl-NL" dirty="0"/>
              <a:t> M.a.w. Herkomst systeem</a:t>
            </a:r>
          </a:p>
          <a:p>
            <a:pPr>
              <a:buFontTx/>
              <a:buChar char="-"/>
            </a:pPr>
            <a:r>
              <a:rPr lang="nl-NL" dirty="0"/>
              <a:t>= </a:t>
            </a:r>
            <a:r>
              <a:rPr lang="nl-NL" b="1" dirty="0" err="1"/>
              <a:t>D</a:t>
            </a:r>
            <a:r>
              <a:rPr lang="nl-NL" dirty="0" err="1"/>
              <a:t>istrictus</a:t>
            </a:r>
            <a:r>
              <a:rPr lang="nl-NL" dirty="0"/>
              <a:t> </a:t>
            </a:r>
            <a:r>
              <a:rPr lang="nl-NL" b="1" dirty="0" err="1"/>
              <a:t>A</a:t>
            </a:r>
            <a:r>
              <a:rPr lang="nl-NL" dirty="0" err="1"/>
              <a:t>ustrae</a:t>
            </a:r>
            <a:r>
              <a:rPr lang="nl-NL" dirty="0"/>
              <a:t> </a:t>
            </a:r>
            <a:r>
              <a:rPr lang="nl-NL" b="1" dirty="0" err="1"/>
              <a:t>C</a:t>
            </a:r>
            <a:r>
              <a:rPr lang="nl-NL" dirty="0" err="1"/>
              <a:t>ontrolatus</a:t>
            </a:r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nl-NL" b="1" dirty="0"/>
              <a:t>    KWALITEITSSYSTEEM:</a:t>
            </a:r>
          </a:p>
          <a:p>
            <a:r>
              <a:rPr lang="nl-NL" b="1" dirty="0"/>
              <a:t> DAC </a:t>
            </a:r>
            <a:r>
              <a:rPr lang="nl-NL" dirty="0"/>
              <a:t>per gebied varieert aantal toegelaten druiven van 2 - veel </a:t>
            </a:r>
          </a:p>
          <a:p>
            <a:r>
              <a:rPr lang="nl-NL" dirty="0"/>
              <a:t> Daarnaast Guts, </a:t>
            </a:r>
            <a:r>
              <a:rPr lang="nl-NL" dirty="0" err="1"/>
              <a:t>Orts</a:t>
            </a:r>
            <a:r>
              <a:rPr lang="nl-NL" dirty="0"/>
              <a:t> en Lagen wijn (kwaliteit + alcohol% +++)</a:t>
            </a:r>
          </a:p>
          <a:p>
            <a:r>
              <a:rPr lang="nl-NL" dirty="0"/>
              <a:t> </a:t>
            </a:r>
            <a:r>
              <a:rPr lang="nl-NL" b="1" dirty="0"/>
              <a:t>ӦTW</a:t>
            </a:r>
            <a:r>
              <a:rPr lang="nl-NL" dirty="0"/>
              <a:t> wijngoederen (nu ca. 120) = </a:t>
            </a:r>
            <a:r>
              <a:rPr lang="az-Cyrl-AZ" dirty="0"/>
              <a:t>Ӧ</a:t>
            </a:r>
            <a:r>
              <a:rPr lang="nl-NL" dirty="0" err="1"/>
              <a:t>sterreich</a:t>
            </a:r>
            <a:r>
              <a:rPr lang="nl-NL" dirty="0"/>
              <a:t> </a:t>
            </a:r>
            <a:r>
              <a:rPr lang="nl-NL" dirty="0" err="1"/>
              <a:t>Traditions</a:t>
            </a:r>
            <a:r>
              <a:rPr lang="nl-NL" dirty="0"/>
              <a:t> Winzer  = vergelijkbaar met Duits VDP</a:t>
            </a:r>
          </a:p>
          <a:p>
            <a:r>
              <a:rPr lang="nl-NL" dirty="0"/>
              <a:t> </a:t>
            </a:r>
            <a:r>
              <a:rPr lang="nl-NL" b="1" dirty="0" err="1"/>
              <a:t>Wachau</a:t>
            </a:r>
            <a:r>
              <a:rPr lang="nl-NL" dirty="0"/>
              <a:t>, </a:t>
            </a:r>
            <a:r>
              <a:rPr lang="nl-NL" dirty="0" err="1"/>
              <a:t>kwaliteitspyramide</a:t>
            </a:r>
            <a:r>
              <a:rPr lang="nl-NL" dirty="0"/>
              <a:t> </a:t>
            </a:r>
            <a:r>
              <a:rPr lang="nl-NL" sz="2400" dirty="0" err="1"/>
              <a:t>Steinfeder</a:t>
            </a:r>
            <a:r>
              <a:rPr lang="nl-NL" sz="2400" dirty="0"/>
              <a:t>, </a:t>
            </a:r>
            <a:r>
              <a:rPr lang="nl-NL" sz="2400" dirty="0" err="1"/>
              <a:t>Federspiel</a:t>
            </a:r>
            <a:r>
              <a:rPr lang="nl-NL" sz="2400" dirty="0"/>
              <a:t>  en Smaragd </a:t>
            </a:r>
          </a:p>
        </p:txBody>
      </p:sp>
      <p:pic>
        <p:nvPicPr>
          <p:cNvPr id="1026" name="Picture 2" descr="Afbeeldingsresultaat voor Oostenrijksevlag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20039"/>
            <a:ext cx="1531854" cy="102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701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b="1" dirty="0"/>
              <a:t>GӦTTLESBRUN</a:t>
            </a:r>
            <a:r>
              <a:rPr lang="nl-NL" dirty="0"/>
              <a:t> DAC 2019</a:t>
            </a:r>
          </a:p>
          <a:p>
            <a:r>
              <a:rPr lang="nl-NL" dirty="0"/>
              <a:t> 100% Zweigelt</a:t>
            </a:r>
          </a:p>
          <a:p>
            <a:r>
              <a:rPr lang="nl-NL" dirty="0"/>
              <a:t> Rosenberg en </a:t>
            </a:r>
            <a:r>
              <a:rPr lang="nl-NL" dirty="0" err="1"/>
              <a:t>Haidacker</a:t>
            </a:r>
            <a:r>
              <a:rPr lang="nl-NL" dirty="0"/>
              <a:t> (1</a:t>
            </a:r>
            <a:r>
              <a:rPr lang="nl-NL" baseline="30000" dirty="0"/>
              <a:t>e</a:t>
            </a:r>
            <a:r>
              <a:rPr lang="nl-NL" dirty="0"/>
              <a:t> lagen)</a:t>
            </a:r>
          </a:p>
          <a:p>
            <a:r>
              <a:rPr lang="nl-NL" dirty="0"/>
              <a:t> 16 maanden </a:t>
            </a:r>
            <a:r>
              <a:rPr lang="nl-NL" dirty="0" err="1"/>
              <a:t>barrique</a:t>
            </a:r>
            <a:r>
              <a:rPr lang="nl-NL" dirty="0"/>
              <a:t> (Nieuw + gebruikt relatief veel nieuw)</a:t>
            </a:r>
          </a:p>
          <a:p>
            <a:r>
              <a:rPr lang="nl-NL" dirty="0"/>
              <a:t> 1 jaar fles rijping</a:t>
            </a:r>
          </a:p>
          <a:p>
            <a:r>
              <a:rPr lang="nl-NL" dirty="0"/>
              <a:t>(uit eerste “jaar naar Bio”)</a:t>
            </a:r>
          </a:p>
          <a:p>
            <a:r>
              <a:rPr lang="nl-NL" dirty="0" err="1"/>
              <a:t>Alc</a:t>
            </a:r>
            <a:r>
              <a:rPr lang="nl-NL" dirty="0"/>
              <a:t> 14%       S 5.0         </a:t>
            </a:r>
            <a:r>
              <a:rPr lang="nl-NL" dirty="0" err="1"/>
              <a:t>Rz</a:t>
            </a:r>
            <a:r>
              <a:rPr lang="nl-NL" dirty="0"/>
              <a:t> 1.0  </a:t>
            </a:r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Zweigelt Göttlesbrunn | Wein Guide">
            <a:extLst>
              <a:ext uri="{FF2B5EF4-FFF2-40B4-BE49-F238E27FC236}">
                <a16:creationId xmlns:a16="http://schemas.microsoft.com/office/drawing/2014/main" id="{E1985438-1D55-4CB9-BE24-7F795455C5A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2" t="36848" r="32927" b="4487"/>
          <a:stretch/>
        </p:blipFill>
        <p:spPr bwMode="auto">
          <a:xfrm>
            <a:off x="889488" y="1884402"/>
            <a:ext cx="2634762" cy="560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720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3600" y="1871562"/>
            <a:ext cx="5181600" cy="4351338"/>
          </a:xfrm>
        </p:spPr>
        <p:txBody>
          <a:bodyPr/>
          <a:lstStyle/>
          <a:p>
            <a:r>
              <a:rPr lang="nl-NL" dirty="0" err="1"/>
              <a:t>Meinrad</a:t>
            </a:r>
            <a:r>
              <a:rPr lang="nl-NL" dirty="0"/>
              <a:t> </a:t>
            </a:r>
            <a:r>
              <a:rPr lang="nl-NL" b="1" dirty="0"/>
              <a:t>MARKOWITSCH</a:t>
            </a:r>
          </a:p>
          <a:p>
            <a:r>
              <a:rPr lang="nl-NL" dirty="0"/>
              <a:t> 13 ha. 50% rood</a:t>
            </a:r>
          </a:p>
          <a:p>
            <a:r>
              <a:rPr lang="nl-NL" dirty="0"/>
              <a:t> Ook (mooie) Riesling!</a:t>
            </a:r>
          </a:p>
          <a:p>
            <a:r>
              <a:rPr lang="nl-NL" dirty="0"/>
              <a:t> </a:t>
            </a:r>
            <a:r>
              <a:rPr lang="nl-NL" dirty="0" err="1"/>
              <a:t>Haidacker</a:t>
            </a:r>
            <a:r>
              <a:rPr lang="nl-NL" dirty="0"/>
              <a:t> 1</a:t>
            </a:r>
            <a:r>
              <a:rPr lang="nl-NL" baseline="30000" dirty="0"/>
              <a:t>e</a:t>
            </a:r>
            <a:r>
              <a:rPr lang="nl-NL" dirty="0"/>
              <a:t>  Lage  met Löss, Leem, Donau puin (zand, grind)</a:t>
            </a:r>
          </a:p>
          <a:p>
            <a:r>
              <a:rPr lang="nl-NL" dirty="0" err="1"/>
              <a:t>Opm</a:t>
            </a:r>
            <a:r>
              <a:rPr lang="nl-NL" dirty="0"/>
              <a:t>:  uit een deel dat wat “rijker” is qua bodem (lager</a:t>
            </a:r>
          </a:p>
          <a:p>
            <a:r>
              <a:rPr lang="nl-NL" dirty="0"/>
              <a:t> Gebruikt voor rijping Tonneau (500l.)</a:t>
            </a:r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47127392-891F-D57D-3F56-18DA6C1C467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16"/>
          <a:stretch/>
        </p:blipFill>
        <p:spPr bwMode="auto">
          <a:xfrm>
            <a:off x="876300" y="2048913"/>
            <a:ext cx="3689682" cy="258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 1">
            <a:extLst>
              <a:ext uri="{FF2B5EF4-FFF2-40B4-BE49-F238E27FC236}">
                <a16:creationId xmlns:a16="http://schemas.microsoft.com/office/drawing/2014/main" id="{4AC81105-140C-066C-F588-97E8FF30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1" y="4378638"/>
            <a:ext cx="3777762" cy="184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753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b="1" dirty="0"/>
              <a:t>PURPLE</a:t>
            </a:r>
            <a:r>
              <a:rPr lang="nl-NL" dirty="0"/>
              <a:t> </a:t>
            </a:r>
            <a:r>
              <a:rPr lang="nl-NL" dirty="0" err="1"/>
              <a:t>carnuntum</a:t>
            </a:r>
            <a:r>
              <a:rPr lang="nl-NL" dirty="0"/>
              <a:t> </a:t>
            </a:r>
            <a:r>
              <a:rPr lang="nl-NL" sz="2000" dirty="0"/>
              <a:t>DAC</a:t>
            </a:r>
            <a:r>
              <a:rPr lang="nl-NL" dirty="0"/>
              <a:t> 2020</a:t>
            </a:r>
          </a:p>
          <a:p>
            <a:r>
              <a:rPr lang="nl-NL" dirty="0"/>
              <a:t>“Lagen Wein”</a:t>
            </a:r>
          </a:p>
          <a:p>
            <a:r>
              <a:rPr lang="nl-NL" dirty="0"/>
              <a:t> </a:t>
            </a:r>
            <a:r>
              <a:rPr lang="nl-NL" dirty="0" err="1"/>
              <a:t>Haidacker</a:t>
            </a:r>
            <a:r>
              <a:rPr lang="nl-NL" dirty="0"/>
              <a:t> (top) met evenredige verdeling Donau sediment (zand, grind etc.) Löss en leem</a:t>
            </a:r>
          </a:p>
          <a:p>
            <a:r>
              <a:rPr lang="nl-NL" dirty="0"/>
              <a:t> 70% </a:t>
            </a:r>
            <a:r>
              <a:rPr lang="nl-NL" b="1" dirty="0"/>
              <a:t>ZWEIGELT</a:t>
            </a:r>
            <a:r>
              <a:rPr lang="nl-NL" dirty="0"/>
              <a:t>  20 BF  10 M</a:t>
            </a:r>
          </a:p>
          <a:p>
            <a:r>
              <a:rPr lang="nl-NL" dirty="0"/>
              <a:t> gerijpt in RVS en </a:t>
            </a:r>
            <a:r>
              <a:rPr lang="nl-NL" dirty="0" err="1"/>
              <a:t>Barriques</a:t>
            </a:r>
            <a:r>
              <a:rPr lang="nl-NL" dirty="0"/>
              <a:t> van diverse jaargangen</a:t>
            </a:r>
          </a:p>
          <a:p>
            <a:r>
              <a:rPr lang="nl-NL" dirty="0"/>
              <a:t>Alc 13.5%     S 4.6      2.2 RZ</a:t>
            </a:r>
          </a:p>
          <a:p>
            <a:endParaRPr lang="nl-NL" dirty="0"/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Label 1 van Meinrad Markowitsch Paars">
            <a:extLst>
              <a:ext uri="{FF2B5EF4-FFF2-40B4-BE49-F238E27FC236}">
                <a16:creationId xmlns:a16="http://schemas.microsoft.com/office/drawing/2014/main" id="{7D8309F5-C711-D673-8FE5-9CBE1A5EAB4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12" y="2091700"/>
            <a:ext cx="4229884" cy="468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84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14400" y="400341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Wijnreis NWG 2019 Oostenrijk 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4457700" y="1825625"/>
            <a:ext cx="6896100" cy="4351338"/>
          </a:xfrm>
        </p:spPr>
        <p:txBody>
          <a:bodyPr>
            <a:normAutofit fontScale="92500"/>
          </a:bodyPr>
          <a:lstStyle/>
          <a:p>
            <a:r>
              <a:rPr lang="nl-NL" sz="3600" b="1" dirty="0" err="1"/>
              <a:t>Blaufränkisch</a:t>
            </a:r>
            <a:r>
              <a:rPr lang="nl-NL" sz="3600" b="1" dirty="0"/>
              <a:t> </a:t>
            </a:r>
            <a:r>
              <a:rPr lang="nl-NL" dirty="0"/>
              <a:t>(= </a:t>
            </a:r>
            <a:r>
              <a:rPr lang="nl-NL" dirty="0" err="1"/>
              <a:t>Lemberger</a:t>
            </a:r>
            <a:r>
              <a:rPr lang="nl-NL" dirty="0"/>
              <a:t>/ </a:t>
            </a:r>
            <a:r>
              <a:rPr lang="nl-NL" dirty="0" err="1"/>
              <a:t>Kekfrancos</a:t>
            </a:r>
            <a:r>
              <a:rPr lang="nl-NL" dirty="0"/>
              <a:t>)</a:t>
            </a:r>
          </a:p>
          <a:p>
            <a:r>
              <a:rPr lang="nl-NL" dirty="0"/>
              <a:t>“Oud ras” van </a:t>
            </a:r>
            <a:r>
              <a:rPr lang="nl-NL" dirty="0" err="1"/>
              <a:t>Habsburgerrijk</a:t>
            </a:r>
            <a:r>
              <a:rPr lang="nl-NL" dirty="0"/>
              <a:t>.  Nu: 7% O</a:t>
            </a:r>
          </a:p>
          <a:p>
            <a:r>
              <a:rPr lang="nl-NL" dirty="0"/>
              <a:t> Burgenland = </a:t>
            </a:r>
            <a:r>
              <a:rPr lang="nl-NL" dirty="0" err="1"/>
              <a:t>Blaufränkisch</a:t>
            </a:r>
            <a:r>
              <a:rPr lang="nl-NL" dirty="0"/>
              <a:t> land</a:t>
            </a:r>
          </a:p>
          <a:p>
            <a:r>
              <a:rPr lang="nl-NL" dirty="0"/>
              <a:t> Ouder van o.a. Zweigelt, </a:t>
            </a:r>
            <a:r>
              <a:rPr lang="nl-NL" dirty="0" err="1"/>
              <a:t>Rathay</a:t>
            </a:r>
            <a:r>
              <a:rPr lang="nl-NL" dirty="0"/>
              <a:t>, </a:t>
            </a:r>
            <a:r>
              <a:rPr lang="nl-NL" dirty="0" err="1"/>
              <a:t>Roesler</a:t>
            </a:r>
            <a:r>
              <a:rPr lang="nl-NL" dirty="0"/>
              <a:t> en </a:t>
            </a:r>
            <a:r>
              <a:rPr lang="nl-NL" dirty="0" err="1"/>
              <a:t>Blauburger</a:t>
            </a:r>
            <a:endParaRPr lang="nl-NL" dirty="0"/>
          </a:p>
          <a:p>
            <a:r>
              <a:rPr lang="nl-NL" dirty="0"/>
              <a:t> Laat rijpend, veel eisend, kou gevoelig in bloeiperiode en afrijping</a:t>
            </a:r>
          </a:p>
          <a:p>
            <a:r>
              <a:rPr lang="nl-NL" dirty="0"/>
              <a:t> Prominente </a:t>
            </a:r>
            <a:r>
              <a:rPr lang="nl-NL" dirty="0" err="1"/>
              <a:t>tannines</a:t>
            </a:r>
            <a:r>
              <a:rPr lang="nl-NL" dirty="0"/>
              <a:t>, goede zuren</a:t>
            </a:r>
          </a:p>
          <a:p>
            <a:r>
              <a:rPr lang="nl-NL" dirty="0"/>
              <a:t>Goed bewaarpotentieel   (zachter)</a:t>
            </a:r>
          </a:p>
        </p:txBody>
      </p:sp>
      <p:pic>
        <p:nvPicPr>
          <p:cNvPr id="1026" name="Picture 2" descr="Afbeeldingsresultaat voor Oostenrijksevlag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20039"/>
            <a:ext cx="1818409" cy="121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 picture shows grapes from the grape variety BlaufrÃ¤nkisch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494869"/>
            <a:ext cx="3454400" cy="371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003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C74D3325-07C9-8045-8039-4E7E0F0AB5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11018" r="5001" b="3637"/>
          <a:stretch/>
        </p:blipFill>
        <p:spPr>
          <a:xfrm rot="16200000">
            <a:off x="1253693" y="2342157"/>
            <a:ext cx="4351337" cy="4108848"/>
          </a:xfr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nl-NL" b="1" dirty="0"/>
              <a:t>MARKO  </a:t>
            </a:r>
            <a:r>
              <a:rPr lang="nl-NL" dirty="0"/>
              <a:t>LUKAS MARKOWITSCH</a:t>
            </a:r>
          </a:p>
          <a:p>
            <a:r>
              <a:rPr lang="nl-NL" dirty="0"/>
              <a:t> Echt familie bedrijf, broer ”</a:t>
            </a:r>
            <a:r>
              <a:rPr lang="nl-NL" dirty="0" err="1"/>
              <a:t>Hansi</a:t>
            </a:r>
            <a:r>
              <a:rPr lang="nl-NL" dirty="0"/>
              <a:t>” wijngaard, Ma PR + verkoop</a:t>
            </a:r>
          </a:p>
          <a:p>
            <a:r>
              <a:rPr lang="nl-NL" dirty="0"/>
              <a:t> 15 ha </a:t>
            </a:r>
            <a:r>
              <a:rPr lang="nl-NL" sz="2000" dirty="0"/>
              <a:t>met</a:t>
            </a:r>
            <a:r>
              <a:rPr lang="nl-NL" dirty="0"/>
              <a:t> Rosenberg</a:t>
            </a:r>
            <a:r>
              <a:rPr lang="nl-NL" sz="1800" dirty="0"/>
              <a:t> </a:t>
            </a:r>
            <a:r>
              <a:rPr lang="nl-NL" sz="2000" dirty="0"/>
              <a:t>als visitekaartje met  verder  </a:t>
            </a:r>
            <a:r>
              <a:rPr lang="nl-NL" dirty="0" err="1"/>
              <a:t>Haidacker</a:t>
            </a:r>
            <a:r>
              <a:rPr lang="nl-NL" dirty="0"/>
              <a:t> </a:t>
            </a:r>
            <a:r>
              <a:rPr lang="nl-NL" sz="2000" dirty="0"/>
              <a:t>en </a:t>
            </a:r>
            <a:r>
              <a:rPr lang="nl-NL" dirty="0" err="1"/>
              <a:t>Eisenbach</a:t>
            </a:r>
            <a:endParaRPr lang="nl-NL" dirty="0"/>
          </a:p>
          <a:p>
            <a:r>
              <a:rPr lang="nl-NL" sz="2000" dirty="0"/>
              <a:t> </a:t>
            </a:r>
            <a:r>
              <a:rPr lang="nl-NL" dirty="0"/>
              <a:t>Rood 70%</a:t>
            </a:r>
          </a:p>
          <a:p>
            <a:r>
              <a:rPr lang="nl-NL" dirty="0"/>
              <a:t> Proeflokaal overdag “vrij” toegankelijk met alle wijnen</a:t>
            </a:r>
          </a:p>
          <a:p>
            <a:r>
              <a:rPr lang="nl-NL" dirty="0"/>
              <a:t>Lid “</a:t>
            </a:r>
            <a:r>
              <a:rPr lang="nl-NL" dirty="0" err="1"/>
              <a:t>Nachhaltig</a:t>
            </a:r>
            <a:r>
              <a:rPr lang="nl-NL" dirty="0"/>
              <a:t> </a:t>
            </a:r>
            <a:r>
              <a:rPr lang="az-Cyrl-AZ" dirty="0"/>
              <a:t>Ӧ</a:t>
            </a:r>
            <a:r>
              <a:rPr lang="nl-NL" dirty="0" err="1"/>
              <a:t>sterreich</a:t>
            </a:r>
            <a:r>
              <a:rPr lang="nl-NL" dirty="0"/>
              <a:t>” </a:t>
            </a:r>
            <a:r>
              <a:rPr lang="nl-NL" dirty="0" err="1"/>
              <a:t>dwz</a:t>
            </a:r>
            <a:r>
              <a:rPr lang="nl-NL" dirty="0"/>
              <a:t> BIO zonder “dogma’s en mode”</a:t>
            </a:r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061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 err="1"/>
              <a:t>Cuvée</a:t>
            </a:r>
            <a:r>
              <a:rPr lang="nl-NL" dirty="0"/>
              <a:t> </a:t>
            </a:r>
            <a:r>
              <a:rPr lang="nl-NL" b="1" dirty="0"/>
              <a:t>EISENBACH</a:t>
            </a:r>
            <a:r>
              <a:rPr lang="nl-NL" dirty="0"/>
              <a:t> Marko 2020</a:t>
            </a:r>
          </a:p>
          <a:p>
            <a:r>
              <a:rPr lang="nl-NL" dirty="0"/>
              <a:t> ZW, BF, ME    50, 30, 20</a:t>
            </a:r>
          </a:p>
          <a:p>
            <a:r>
              <a:rPr lang="nl-NL" dirty="0"/>
              <a:t> 22 Jaar oude stokken</a:t>
            </a:r>
          </a:p>
          <a:p>
            <a:r>
              <a:rPr lang="nl-NL" dirty="0"/>
              <a:t> Donauschotter = rivierpuin met veel leem, zand + grind (met Ca)</a:t>
            </a:r>
          </a:p>
          <a:p>
            <a:r>
              <a:rPr lang="nl-NL" dirty="0"/>
              <a:t> 14 maanden </a:t>
            </a:r>
            <a:r>
              <a:rPr lang="nl-NL" dirty="0" err="1"/>
              <a:t>barrique</a:t>
            </a:r>
            <a:r>
              <a:rPr lang="nl-NL" dirty="0"/>
              <a:t> (beperkt nieuw hout)</a:t>
            </a:r>
          </a:p>
          <a:p>
            <a:r>
              <a:rPr lang="nl-NL" dirty="0"/>
              <a:t> </a:t>
            </a:r>
            <a:r>
              <a:rPr lang="nl-NL" dirty="0" err="1"/>
              <a:t>Alc</a:t>
            </a:r>
            <a:r>
              <a:rPr lang="nl-NL" dirty="0"/>
              <a:t> 13.5%     </a:t>
            </a:r>
            <a:r>
              <a:rPr lang="nl-NL" dirty="0" err="1"/>
              <a:t>Rz</a:t>
            </a:r>
            <a:r>
              <a:rPr lang="nl-NL" dirty="0"/>
              <a:t> </a:t>
            </a:r>
            <a:r>
              <a:rPr lang="nl-NL"/>
              <a:t>1.7       S  4.8</a:t>
            </a:r>
            <a:endParaRPr lang="nl-NL" dirty="0"/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tiket van Weingut Marko-Lukas Markovitsch 'Eisenbach' Zweigelt - Merlot">
            <a:extLst>
              <a:ext uri="{FF2B5EF4-FFF2-40B4-BE49-F238E27FC236}">
                <a16:creationId xmlns:a16="http://schemas.microsoft.com/office/drawing/2014/main" id="{90FB3CB4-960B-F5D8-1E49-FAD6174FF3F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5" r="16539"/>
          <a:stretch/>
        </p:blipFill>
        <p:spPr bwMode="auto">
          <a:xfrm>
            <a:off x="1381125" y="1813379"/>
            <a:ext cx="3219450" cy="467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487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WG Franz &amp; Christina </a:t>
            </a:r>
            <a:r>
              <a:rPr lang="nl-NL" b="1" dirty="0"/>
              <a:t>NETZL </a:t>
            </a:r>
            <a:r>
              <a:rPr lang="nl-NL" sz="1600" dirty="0" err="1"/>
              <a:t>Gmbh</a:t>
            </a:r>
            <a:r>
              <a:rPr lang="nl-NL" dirty="0"/>
              <a:t> (Vader, dochter + partners)</a:t>
            </a:r>
          </a:p>
          <a:p>
            <a:r>
              <a:rPr lang="nl-NL" dirty="0"/>
              <a:t> 30 ha, ӦTW en 1</a:t>
            </a:r>
            <a:r>
              <a:rPr lang="nl-NL" baseline="30000" dirty="0"/>
              <a:t>e</a:t>
            </a:r>
            <a:r>
              <a:rPr lang="nl-NL" dirty="0"/>
              <a:t> Lagen</a:t>
            </a:r>
          </a:p>
          <a:p>
            <a:r>
              <a:rPr lang="nl-NL" dirty="0"/>
              <a:t> 65% R; Zweigelt, </a:t>
            </a:r>
            <a:r>
              <a:rPr lang="nl-NL" dirty="0" err="1"/>
              <a:t>Blaufrӓnkisch</a:t>
            </a:r>
            <a:r>
              <a:rPr lang="nl-NL" dirty="0"/>
              <a:t> + Merlot, Cab </a:t>
            </a:r>
            <a:r>
              <a:rPr lang="nl-NL" dirty="0" err="1"/>
              <a:t>Sauv</a:t>
            </a:r>
            <a:r>
              <a:rPr lang="nl-NL" dirty="0"/>
              <a:t> en </a:t>
            </a:r>
            <a:r>
              <a:rPr lang="nl-NL" dirty="0" err="1"/>
              <a:t>Syrah</a:t>
            </a:r>
            <a:endParaRPr lang="nl-NL" dirty="0"/>
          </a:p>
          <a:p>
            <a:r>
              <a:rPr lang="nl-NL" dirty="0"/>
              <a:t> “4 Kronen” bedrijf = bijna top</a:t>
            </a:r>
          </a:p>
          <a:p>
            <a:r>
              <a:rPr lang="nl-NL" dirty="0"/>
              <a:t> In alle “top </a:t>
            </a:r>
            <a:r>
              <a:rPr lang="nl-NL" dirty="0" err="1"/>
              <a:t>Lagen”wijngaarden</a:t>
            </a:r>
            <a:endParaRPr lang="nl-NL" dirty="0"/>
          </a:p>
          <a:p>
            <a:r>
              <a:rPr lang="nl-NL" dirty="0"/>
              <a:t>Ook optische selectie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8D26B47-93B6-DBC6-C098-E07E48DE7B9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7" t="26117" r="9788" b="12869"/>
          <a:stretch/>
        </p:blipFill>
        <p:spPr bwMode="auto">
          <a:xfrm>
            <a:off x="876299" y="2400300"/>
            <a:ext cx="5086951" cy="323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091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b="1" dirty="0"/>
              <a:t>ANNA-CHRISTINA</a:t>
            </a:r>
            <a:r>
              <a:rPr lang="nl-NL" dirty="0"/>
              <a:t> 2019</a:t>
            </a:r>
          </a:p>
          <a:p>
            <a:r>
              <a:rPr lang="nl-NL" dirty="0"/>
              <a:t>Ried </a:t>
            </a:r>
            <a:r>
              <a:rPr lang="nl-NL" dirty="0" err="1"/>
              <a:t>Bӓrnreiser</a:t>
            </a:r>
            <a:r>
              <a:rPr lang="nl-NL" dirty="0"/>
              <a:t> </a:t>
            </a:r>
            <a:r>
              <a:rPr lang="az-Cyrl-AZ" dirty="0"/>
              <a:t>Ӧ</a:t>
            </a:r>
            <a:r>
              <a:rPr lang="nl-NL" dirty="0"/>
              <a:t>TW 1</a:t>
            </a:r>
            <a:r>
              <a:rPr lang="nl-NL" baseline="30000" dirty="0"/>
              <a:t>e</a:t>
            </a:r>
            <a:r>
              <a:rPr lang="nl-NL" dirty="0"/>
              <a:t> Lage</a:t>
            </a:r>
          </a:p>
          <a:p>
            <a:r>
              <a:rPr lang="nl-NL" dirty="0"/>
              <a:t>Zweigelt </a:t>
            </a:r>
            <a:r>
              <a:rPr lang="nl-NL" sz="2000" dirty="0"/>
              <a:t>17/9</a:t>
            </a:r>
            <a:r>
              <a:rPr lang="nl-NL" dirty="0"/>
              <a:t>, Merlot en C.S. </a:t>
            </a:r>
            <a:r>
              <a:rPr lang="nl-NL" sz="2000" dirty="0"/>
              <a:t>8/10</a:t>
            </a:r>
          </a:p>
          <a:p>
            <a:r>
              <a:rPr lang="nl-NL" dirty="0"/>
              <a:t>Handmatige selectie + Optisch (machinaal)</a:t>
            </a:r>
          </a:p>
          <a:p>
            <a:r>
              <a:rPr lang="nl-NL" dirty="0"/>
              <a:t> 1 maand op schil &lt; 28®C</a:t>
            </a:r>
          </a:p>
          <a:p>
            <a:r>
              <a:rPr lang="nl-NL" dirty="0"/>
              <a:t>18 </a:t>
            </a:r>
            <a:r>
              <a:rPr lang="nl-NL" dirty="0" err="1"/>
              <a:t>mnd</a:t>
            </a:r>
            <a:r>
              <a:rPr lang="nl-NL" dirty="0"/>
              <a:t> </a:t>
            </a:r>
            <a:r>
              <a:rPr lang="nl-NL" dirty="0" err="1"/>
              <a:t>Barrique</a:t>
            </a:r>
            <a:r>
              <a:rPr lang="nl-NL" dirty="0"/>
              <a:t> (60% nieuw)  na assemblage 4 </a:t>
            </a:r>
            <a:r>
              <a:rPr lang="nl-NL" dirty="0" err="1"/>
              <a:t>mnd</a:t>
            </a:r>
            <a:r>
              <a:rPr lang="nl-NL" dirty="0"/>
              <a:t> rust in RVS</a:t>
            </a:r>
          </a:p>
          <a:p>
            <a:r>
              <a:rPr lang="nl-NL" dirty="0"/>
              <a:t> Alc 14%        S 5.1        RZ 1.0</a:t>
            </a:r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E909AF3-CCC3-5089-F43D-CFC2E686F2C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 t="49577" r="42514" b="16783"/>
          <a:stretch/>
        </p:blipFill>
        <p:spPr bwMode="auto">
          <a:xfrm>
            <a:off x="1019908" y="1908304"/>
            <a:ext cx="3497331" cy="45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260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DF641E47-A72C-7ECF-0AF3-379F377BF4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7" t="28260" r="12161"/>
          <a:stretch/>
        </p:blipFill>
        <p:spPr>
          <a:xfrm>
            <a:off x="730573" y="2505808"/>
            <a:ext cx="4325922" cy="3412209"/>
          </a:xfr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Weingut Hans und Jakob </a:t>
            </a:r>
            <a:r>
              <a:rPr lang="nl-NL" b="1" dirty="0"/>
              <a:t>GLOCK</a:t>
            </a:r>
          </a:p>
          <a:p>
            <a:r>
              <a:rPr lang="nl-NL" dirty="0"/>
              <a:t> 7 ha in “top” Lagen zoals</a:t>
            </a:r>
          </a:p>
          <a:p>
            <a:r>
              <a:rPr lang="nl-NL" dirty="0"/>
              <a:t> Rosenberg, </a:t>
            </a:r>
            <a:r>
              <a:rPr lang="nl-NL" dirty="0" err="1"/>
              <a:t>Haidacker</a:t>
            </a:r>
            <a:r>
              <a:rPr lang="nl-NL" dirty="0"/>
              <a:t> en </a:t>
            </a:r>
            <a:r>
              <a:rPr lang="nl-NL" dirty="0" err="1"/>
              <a:t>Bӓrnreiser</a:t>
            </a:r>
            <a:r>
              <a:rPr lang="nl-NL" dirty="0"/>
              <a:t>.</a:t>
            </a:r>
          </a:p>
          <a:p>
            <a:r>
              <a:rPr lang="nl-NL" dirty="0"/>
              <a:t> Beide Oenoloog</a:t>
            </a:r>
          </a:p>
          <a:p>
            <a:r>
              <a:rPr lang="nl-NL" dirty="0"/>
              <a:t> Traditioneel familiebedrijf.</a:t>
            </a:r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763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l-NL" b="1" dirty="0"/>
              <a:t>KUSCHELLE</a:t>
            </a:r>
            <a:r>
              <a:rPr lang="nl-NL" dirty="0"/>
              <a:t> 2021</a:t>
            </a:r>
          </a:p>
          <a:p>
            <a:r>
              <a:rPr lang="nl-NL" dirty="0"/>
              <a:t>Zweigelt 75% + Merlot  (25 jr.)</a:t>
            </a:r>
          </a:p>
          <a:p>
            <a:r>
              <a:rPr lang="nl-NL" dirty="0"/>
              <a:t>Wijngaard Z.O  Leem + Donau sediment met rest Koraal (Ca) </a:t>
            </a:r>
          </a:p>
          <a:p>
            <a:r>
              <a:rPr lang="nl-NL" dirty="0"/>
              <a:t> Gecontroleerd spontaangisting op RVS 16 </a:t>
            </a:r>
            <a:r>
              <a:rPr lang="nl-NL" dirty="0" err="1"/>
              <a:t>dgn</a:t>
            </a:r>
            <a:r>
              <a:rPr lang="nl-NL" dirty="0"/>
              <a:t> op schil &lt;&lt; 32®C</a:t>
            </a:r>
          </a:p>
          <a:p>
            <a:r>
              <a:rPr lang="nl-NL" dirty="0"/>
              <a:t> “Opvoeding in 3000l houten vat</a:t>
            </a:r>
          </a:p>
          <a:p>
            <a:r>
              <a:rPr lang="nl-NL" dirty="0" err="1"/>
              <a:t>Alc</a:t>
            </a:r>
            <a:r>
              <a:rPr lang="nl-NL" dirty="0"/>
              <a:t> 14%        S 4.8     </a:t>
            </a:r>
            <a:r>
              <a:rPr lang="nl-NL" dirty="0" err="1"/>
              <a:t>Rz</a:t>
            </a:r>
            <a:r>
              <a:rPr lang="nl-NL" dirty="0"/>
              <a:t> 1.4</a:t>
            </a:r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een fotobeschrijving beschikbaar.">
            <a:extLst>
              <a:ext uri="{FF2B5EF4-FFF2-40B4-BE49-F238E27FC236}">
                <a16:creationId xmlns:a16="http://schemas.microsoft.com/office/drawing/2014/main" id="{CB110C6A-BA88-80C7-2727-659DA34854F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31392" r="38078" b="4352"/>
          <a:stretch/>
        </p:blipFill>
        <p:spPr bwMode="auto">
          <a:xfrm>
            <a:off x="1354016" y="1980278"/>
            <a:ext cx="1670538" cy="45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753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BB39149-F62D-BACB-57C3-2781EF3C0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Wijnreis NWG 2019 Oostenrijk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97955C-E851-0AE3-2941-283BB0BCC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1690688"/>
            <a:ext cx="11991109" cy="526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beeldingsresultaat voor Oostenrijksevlag afbeelding">
            <a:extLst>
              <a:ext uri="{FF2B5EF4-FFF2-40B4-BE49-F238E27FC236}">
                <a16:creationId xmlns:a16="http://schemas.microsoft.com/office/drawing/2014/main" id="{C1076C26-6A81-F17C-89FC-0C6FB02ED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282" y="299134"/>
            <a:ext cx="1640542" cy="109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903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Philipp</a:t>
            </a:r>
            <a:r>
              <a:rPr lang="nl-NL" b="1" dirty="0"/>
              <a:t> GRASSL</a:t>
            </a:r>
          </a:p>
          <a:p>
            <a:r>
              <a:rPr lang="nl-NL" dirty="0"/>
              <a:t>3</a:t>
            </a:r>
            <a:r>
              <a:rPr lang="nl-NL" baseline="30000" dirty="0"/>
              <a:t>e</a:t>
            </a:r>
            <a:r>
              <a:rPr lang="nl-NL" dirty="0"/>
              <a:t> Generatie Familie wijngoed</a:t>
            </a:r>
          </a:p>
          <a:p>
            <a:r>
              <a:rPr lang="nl-NL" dirty="0"/>
              <a:t>“Muster” 5 Kronen (1 </a:t>
            </a:r>
            <a:r>
              <a:rPr lang="nl-NL" dirty="0" err="1"/>
              <a:t>vd</a:t>
            </a:r>
            <a:r>
              <a:rPr lang="nl-NL" dirty="0"/>
              <a:t> 25!)</a:t>
            </a:r>
          </a:p>
          <a:p>
            <a:r>
              <a:rPr lang="nl-NL" dirty="0"/>
              <a:t> “</a:t>
            </a:r>
            <a:r>
              <a:rPr lang="nl-NL" dirty="0" err="1"/>
              <a:t>Mittel</a:t>
            </a:r>
            <a:r>
              <a:rPr lang="nl-NL" dirty="0"/>
              <a:t>” = 25 ha.   a  170.000 fl.</a:t>
            </a:r>
          </a:p>
          <a:p>
            <a:r>
              <a:rPr lang="nl-NL" dirty="0"/>
              <a:t>Toplagen </a:t>
            </a:r>
            <a:r>
              <a:rPr lang="nl-NL" dirty="0" err="1"/>
              <a:t>Rothenberg</a:t>
            </a:r>
            <a:r>
              <a:rPr lang="nl-NL" dirty="0"/>
              <a:t>, </a:t>
            </a:r>
            <a:r>
              <a:rPr lang="nl-NL" u="sng" dirty="0" err="1"/>
              <a:t>Bӓrnreiser</a:t>
            </a:r>
            <a:r>
              <a:rPr lang="nl-NL" dirty="0"/>
              <a:t>, </a:t>
            </a:r>
            <a:r>
              <a:rPr lang="nl-NL" dirty="0" err="1"/>
              <a:t>Schüttenberg</a:t>
            </a:r>
            <a:endParaRPr lang="nl-NL" dirty="0"/>
          </a:p>
          <a:p>
            <a:r>
              <a:rPr lang="nl-NL" dirty="0"/>
              <a:t> 75% rood</a:t>
            </a:r>
          </a:p>
          <a:p>
            <a:r>
              <a:rPr lang="nl-NL" dirty="0"/>
              <a:t> Sankt Laurent = </a:t>
            </a:r>
            <a:r>
              <a:rPr lang="nl-NL" dirty="0" err="1"/>
              <a:t>chef’s</a:t>
            </a:r>
            <a:r>
              <a:rPr lang="nl-NL" dirty="0"/>
              <a:t> lieveling = “nicht </a:t>
            </a:r>
            <a:r>
              <a:rPr lang="nl-NL" dirty="0" err="1"/>
              <a:t>jedermannssache</a:t>
            </a:r>
            <a:r>
              <a:rPr lang="nl-NL" dirty="0"/>
              <a:t>”</a:t>
            </a:r>
          </a:p>
          <a:p>
            <a:endParaRPr lang="nl-NL" dirty="0"/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725BFD10-7924-ADE4-53A3-56D50A35883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r="40328" b="1"/>
          <a:stretch/>
        </p:blipFill>
        <p:spPr bwMode="auto">
          <a:xfrm>
            <a:off x="1019909" y="2107544"/>
            <a:ext cx="3655310" cy="406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231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l-NL" dirty="0"/>
              <a:t>Ried </a:t>
            </a:r>
            <a:r>
              <a:rPr lang="nl-NL" b="1" dirty="0"/>
              <a:t>B</a:t>
            </a:r>
            <a:r>
              <a:rPr lang="az-Cyrl-AZ" b="1" dirty="0"/>
              <a:t>ӓ</a:t>
            </a:r>
            <a:r>
              <a:rPr lang="nl-NL" b="1" dirty="0" err="1"/>
              <a:t>rnreiser</a:t>
            </a:r>
            <a:r>
              <a:rPr lang="nl-NL" b="1" dirty="0"/>
              <a:t> </a:t>
            </a:r>
            <a:r>
              <a:rPr lang="nl-NL" dirty="0"/>
              <a:t>1 </a:t>
            </a:r>
            <a:r>
              <a:rPr lang="az-Cyrl-AZ" dirty="0"/>
              <a:t>Ӧ</a:t>
            </a:r>
            <a:r>
              <a:rPr lang="nl-NL" dirty="0"/>
              <a:t>TW 2020</a:t>
            </a:r>
          </a:p>
          <a:p>
            <a:r>
              <a:rPr lang="nl-NL" dirty="0"/>
              <a:t>Magere kalkleem + Donau puin bodem slechts 28 hl / ha</a:t>
            </a:r>
          </a:p>
          <a:p>
            <a:r>
              <a:rPr lang="nl-NL" dirty="0"/>
              <a:t>ZW 40% </a:t>
            </a:r>
            <a:r>
              <a:rPr lang="nl-NL" sz="2400" dirty="0"/>
              <a:t>(55jr) </a:t>
            </a:r>
            <a:r>
              <a:rPr lang="nl-NL" dirty="0"/>
              <a:t>ME 30%  BF 30%  </a:t>
            </a:r>
          </a:p>
          <a:p>
            <a:r>
              <a:rPr lang="nl-NL" dirty="0"/>
              <a:t>25 dagen schilcontact temp. gecontroleerd &lt;&lt; 30®</a:t>
            </a:r>
          </a:p>
          <a:p>
            <a:r>
              <a:rPr lang="nl-NL" dirty="0"/>
              <a:t> 18 maanden hout  </a:t>
            </a:r>
            <a:r>
              <a:rPr lang="nl-NL" dirty="0" err="1"/>
              <a:t>w.v</a:t>
            </a:r>
            <a:r>
              <a:rPr lang="nl-NL" dirty="0"/>
              <a:t>. 40% </a:t>
            </a:r>
            <a:r>
              <a:rPr lang="nl-NL" dirty="0" err="1"/>
              <a:t>barrique</a:t>
            </a:r>
            <a:r>
              <a:rPr lang="nl-NL" dirty="0"/>
              <a:t> (deels nieuw) rest 500 l.</a:t>
            </a:r>
          </a:p>
          <a:p>
            <a:r>
              <a:rPr lang="nl-NL" dirty="0"/>
              <a:t> 14.2% </a:t>
            </a:r>
            <a:r>
              <a:rPr lang="nl-NL" dirty="0" err="1"/>
              <a:t>alc</a:t>
            </a:r>
            <a:r>
              <a:rPr lang="nl-NL" dirty="0"/>
              <a:t>.       5.8 S.        1.5 </a:t>
            </a:r>
            <a:r>
              <a:rPr lang="nl-NL" dirty="0" err="1"/>
              <a:t>Rz</a:t>
            </a:r>
            <a:r>
              <a:rPr lang="nl-NL" dirty="0"/>
              <a:t>.</a:t>
            </a:r>
          </a:p>
          <a:p>
            <a:endParaRPr lang="nl-NL" dirty="0"/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7644C6-0F62-C8B8-2576-461281E7507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87" t="30778" r="-11031" b="28643"/>
          <a:stretch/>
        </p:blipFill>
        <p:spPr bwMode="auto">
          <a:xfrm>
            <a:off x="1388831" y="2251685"/>
            <a:ext cx="341213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694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nl-NL" b="1" dirty="0"/>
              <a:t>MARKOWITSCH </a:t>
            </a:r>
            <a:r>
              <a:rPr lang="nl-NL" dirty="0"/>
              <a:t> Gerhard</a:t>
            </a:r>
          </a:p>
          <a:p>
            <a:r>
              <a:rPr lang="nl-NL" dirty="0"/>
              <a:t>Grootste en bekendste wijnboer uit Göttlesbrunn (75% rood)</a:t>
            </a:r>
          </a:p>
          <a:p>
            <a:r>
              <a:rPr lang="nl-NL" dirty="0"/>
              <a:t> verwerkt ruim 100 ha.</a:t>
            </a:r>
          </a:p>
          <a:p>
            <a:r>
              <a:rPr lang="nl-NL" dirty="0"/>
              <a:t>50% contract teelt</a:t>
            </a:r>
          </a:p>
          <a:p>
            <a:r>
              <a:rPr lang="nl-NL" dirty="0"/>
              <a:t> Eigen “</a:t>
            </a:r>
            <a:r>
              <a:rPr lang="nl-NL" dirty="0" err="1"/>
              <a:t>Vollernter</a:t>
            </a:r>
            <a:r>
              <a:rPr lang="nl-NL" dirty="0"/>
              <a:t>” (machine)</a:t>
            </a:r>
          </a:p>
          <a:p>
            <a:r>
              <a:rPr lang="nl-NL" dirty="0"/>
              <a:t> Ook “loon” wijnmaker (o.a. voor Manfred Edelmann ,maar in verleden ook voor </a:t>
            </a:r>
            <a:r>
              <a:rPr lang="nl-NL" dirty="0" err="1"/>
              <a:t>Dorli</a:t>
            </a:r>
            <a:r>
              <a:rPr lang="nl-NL" dirty="0"/>
              <a:t> Muhr (van de Niepoort)</a:t>
            </a:r>
          </a:p>
          <a:p>
            <a:endParaRPr lang="nl-NL" dirty="0"/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108B95A-DBA5-6A77-9E8D-99C2836176B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t="6697" r="14706"/>
          <a:stretch/>
        </p:blipFill>
        <p:spPr bwMode="auto">
          <a:xfrm>
            <a:off x="980355" y="2338755"/>
            <a:ext cx="4463419" cy="400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745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nl-NL" b="1" dirty="0"/>
              <a:t>Rosenberg 1 </a:t>
            </a:r>
            <a:r>
              <a:rPr lang="nl-NL" b="1"/>
              <a:t>ӦTW </a:t>
            </a:r>
            <a:r>
              <a:rPr lang="nl-NL"/>
              <a:t>2020 </a:t>
            </a:r>
            <a:r>
              <a:rPr lang="nl-NL" dirty="0"/>
              <a:t>1</a:t>
            </a:r>
            <a:r>
              <a:rPr lang="nl-NL" baseline="30000" dirty="0"/>
              <a:t>e</a:t>
            </a:r>
            <a:r>
              <a:rPr lang="nl-NL" dirty="0"/>
              <a:t> Lage</a:t>
            </a:r>
          </a:p>
          <a:p>
            <a:r>
              <a:rPr lang="nl-NL" dirty="0"/>
              <a:t>55% ZW   30% ME   15% BF</a:t>
            </a:r>
          </a:p>
          <a:p>
            <a:r>
              <a:rPr lang="nl-NL" dirty="0"/>
              <a:t>250 m. glooiend (ZW onderaan)</a:t>
            </a:r>
          </a:p>
          <a:p>
            <a:r>
              <a:rPr lang="nl-NL" dirty="0"/>
              <a:t> Leem kalk zand en grint (Donau)</a:t>
            </a:r>
          </a:p>
          <a:p>
            <a:r>
              <a:rPr lang="nl-NL" dirty="0"/>
              <a:t>Handmatige pluk</a:t>
            </a:r>
          </a:p>
          <a:p>
            <a:r>
              <a:rPr lang="nl-NL" dirty="0"/>
              <a:t>20 d. spontaan (groot) hout</a:t>
            </a:r>
          </a:p>
          <a:p>
            <a:r>
              <a:rPr lang="nl-NL" dirty="0"/>
              <a:t> Malo in frans eiken van diverse formaten  20 </a:t>
            </a:r>
            <a:r>
              <a:rPr lang="nl-NL" dirty="0" err="1"/>
              <a:t>mnd</a:t>
            </a:r>
            <a:endParaRPr lang="nl-NL" dirty="0"/>
          </a:p>
          <a:p>
            <a:r>
              <a:rPr lang="nl-NL" dirty="0"/>
              <a:t>14.2 % </a:t>
            </a:r>
            <a:r>
              <a:rPr lang="nl-NL" dirty="0" err="1"/>
              <a:t>alc</a:t>
            </a:r>
            <a:r>
              <a:rPr lang="nl-NL" dirty="0"/>
              <a:t>.    RZ 1.0       S. 5.3</a:t>
            </a:r>
          </a:p>
          <a:p>
            <a:endParaRPr lang="nl-NL" dirty="0"/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8F62FD1-4877-3E9C-2AE2-D9495E53285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14"/>
          <a:stretch/>
        </p:blipFill>
        <p:spPr bwMode="auto">
          <a:xfrm>
            <a:off x="1180532" y="2039392"/>
            <a:ext cx="2776005" cy="45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922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Weingut </a:t>
            </a:r>
            <a:r>
              <a:rPr lang="nl-NL" b="1" dirty="0"/>
              <a:t>OPPELMAYER</a:t>
            </a:r>
          </a:p>
          <a:p>
            <a:r>
              <a:rPr lang="nl-NL" dirty="0"/>
              <a:t> Vanaf 1638 in Göttlesbrunn</a:t>
            </a:r>
          </a:p>
          <a:p>
            <a:r>
              <a:rPr lang="nl-NL" dirty="0"/>
              <a:t> 12 ha in de beste wijnbergen</a:t>
            </a:r>
          </a:p>
          <a:p>
            <a:r>
              <a:rPr lang="nl-NL" dirty="0"/>
              <a:t> 55% Rood</a:t>
            </a:r>
          </a:p>
          <a:p>
            <a:r>
              <a:rPr lang="nl-NL" dirty="0"/>
              <a:t> Al 30 jaar </a:t>
            </a:r>
            <a:r>
              <a:rPr lang="nl-NL" dirty="0" err="1"/>
              <a:t>begroening</a:t>
            </a:r>
            <a:r>
              <a:rPr lang="nl-NL" dirty="0"/>
              <a:t> wijngaard</a:t>
            </a:r>
          </a:p>
          <a:p>
            <a:r>
              <a:rPr lang="nl-NL" dirty="0"/>
              <a:t> “</a:t>
            </a:r>
            <a:r>
              <a:rPr lang="nl-NL" dirty="0" err="1"/>
              <a:t>Zertifiziert</a:t>
            </a:r>
            <a:r>
              <a:rPr lang="nl-NL" dirty="0"/>
              <a:t> </a:t>
            </a:r>
            <a:r>
              <a:rPr lang="nl-NL" dirty="0" err="1"/>
              <a:t>Nachhaltig</a:t>
            </a:r>
            <a:r>
              <a:rPr lang="nl-NL" dirty="0"/>
              <a:t> Austria”</a:t>
            </a:r>
          </a:p>
          <a:p>
            <a:r>
              <a:rPr lang="nl-NL" dirty="0"/>
              <a:t>  </a:t>
            </a:r>
            <a:r>
              <a:rPr lang="az-Cyrl-AZ" dirty="0"/>
              <a:t>Ӧ</a:t>
            </a:r>
            <a:r>
              <a:rPr lang="nl-NL" dirty="0"/>
              <a:t>TW</a:t>
            </a:r>
          </a:p>
          <a:p>
            <a:r>
              <a:rPr lang="nl-NL" dirty="0"/>
              <a:t> Aquarellen met diermotieven van eigen hand op etiket</a:t>
            </a:r>
          </a:p>
          <a:p>
            <a:endParaRPr lang="nl-NL" dirty="0"/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93560CA-CBD0-6EB0-7C0D-F72B6E5189B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28"/>
          <a:stretch/>
        </p:blipFill>
        <p:spPr bwMode="auto">
          <a:xfrm>
            <a:off x="650199" y="2259624"/>
            <a:ext cx="4927196" cy="391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235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l-NL" b="1" dirty="0"/>
              <a:t>MYTHOS</a:t>
            </a:r>
            <a:r>
              <a:rPr lang="nl-NL" dirty="0"/>
              <a:t> Merlot 2018</a:t>
            </a:r>
          </a:p>
          <a:p>
            <a:r>
              <a:rPr lang="nl-NL" dirty="0"/>
              <a:t>Rosenberg 250 m (= Lagenwijn)</a:t>
            </a:r>
          </a:p>
          <a:p>
            <a:r>
              <a:rPr lang="nl-NL" dirty="0"/>
              <a:t> = 1</a:t>
            </a:r>
            <a:r>
              <a:rPr lang="nl-NL" baseline="30000" dirty="0"/>
              <a:t>e</a:t>
            </a:r>
            <a:r>
              <a:rPr lang="nl-NL" dirty="0"/>
              <a:t> Lage Kalkzandsteen, zand en Donau kiezel</a:t>
            </a:r>
          </a:p>
          <a:p>
            <a:r>
              <a:rPr lang="nl-NL" dirty="0"/>
              <a:t> Oogst oktober </a:t>
            </a:r>
            <a:r>
              <a:rPr lang="nl-NL" sz="1800" dirty="0"/>
              <a:t>(relatief laat)</a:t>
            </a:r>
            <a:r>
              <a:rPr lang="nl-NL" dirty="0"/>
              <a:t> 21 KMW</a:t>
            </a:r>
          </a:p>
          <a:p>
            <a:r>
              <a:rPr lang="nl-NL" dirty="0"/>
              <a:t> 25 dagen op schil in RVS</a:t>
            </a:r>
          </a:p>
          <a:p>
            <a:r>
              <a:rPr lang="nl-NL" dirty="0"/>
              <a:t> 24 maanden </a:t>
            </a:r>
            <a:r>
              <a:rPr lang="nl-NL" dirty="0" err="1"/>
              <a:t>barriques</a:t>
            </a:r>
            <a:r>
              <a:rPr lang="nl-NL" dirty="0"/>
              <a:t> (40% nieuw)</a:t>
            </a:r>
          </a:p>
          <a:p>
            <a:r>
              <a:rPr lang="nl-NL" dirty="0"/>
              <a:t> </a:t>
            </a:r>
            <a:r>
              <a:rPr lang="nl-NL" dirty="0" err="1"/>
              <a:t>Alc</a:t>
            </a:r>
            <a:r>
              <a:rPr lang="nl-NL" dirty="0"/>
              <a:t> 14.5%     S 5.0     RZ 3.0</a:t>
            </a:r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ppelmayer Mythos Merlot">
            <a:extLst>
              <a:ext uri="{FF2B5EF4-FFF2-40B4-BE49-F238E27FC236}">
                <a16:creationId xmlns:a16="http://schemas.microsoft.com/office/drawing/2014/main" id="{9061BC10-DC62-5E5D-EFC9-A1A2BAA183E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97" y="2282824"/>
            <a:ext cx="3389526" cy="451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536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l-NL" b="1" u="sng" dirty="0"/>
              <a:t>BEDANKT VOOR DE AANDACHT</a:t>
            </a:r>
          </a:p>
          <a:p>
            <a:endParaRPr lang="nl-NL" dirty="0"/>
          </a:p>
          <a:p>
            <a:r>
              <a:rPr lang="nl-NL" dirty="0"/>
              <a:t>Vragen???</a:t>
            </a:r>
          </a:p>
          <a:p>
            <a:r>
              <a:rPr lang="nl-NL" dirty="0">
                <a:solidFill>
                  <a:srgbClr val="FF0000"/>
                </a:solidFill>
              </a:rPr>
              <a:t>Indien mogelijk / wenselijk, kan ik behulpzaam zijn bij wijnreis, restauranttips  </a:t>
            </a:r>
            <a:r>
              <a:rPr lang="nl-NL" dirty="0" err="1">
                <a:solidFill>
                  <a:srgbClr val="FF0000"/>
                </a:solidFill>
              </a:rPr>
              <a:t>Leopoldigang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Jungweinschnupfern</a:t>
            </a:r>
            <a:r>
              <a:rPr lang="nl-NL" dirty="0">
                <a:solidFill>
                  <a:srgbClr val="FF0000"/>
                </a:solidFill>
              </a:rPr>
              <a:t> o.i.d.</a:t>
            </a:r>
          </a:p>
          <a:p>
            <a:endParaRPr lang="nl-NL" dirty="0">
              <a:solidFill>
                <a:srgbClr val="FF0000"/>
              </a:solidFill>
            </a:endParaRPr>
          </a:p>
          <a:p>
            <a:r>
              <a:rPr lang="nl-NL" b="1" dirty="0"/>
              <a:t>Wel thuis………………………………….</a:t>
            </a:r>
          </a:p>
          <a:p>
            <a:endParaRPr lang="nl-NL" dirty="0"/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jdelijke aanduiding voor inhoud 1">
            <a:extLst>
              <a:ext uri="{FF2B5EF4-FFF2-40B4-BE49-F238E27FC236}">
                <a16:creationId xmlns:a16="http://schemas.microsoft.com/office/drawing/2014/main" id="{CB8B039D-1769-4CF2-AED0-A40975173A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8227" r="10766" b="-1029"/>
          <a:stretch/>
        </p:blipFill>
        <p:spPr bwMode="auto">
          <a:xfrm>
            <a:off x="1003647" y="2520133"/>
            <a:ext cx="4850706" cy="296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160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Wijnreis NWG 2019 Oostenrijk 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4191000" y="1435100"/>
            <a:ext cx="7162800" cy="4927600"/>
          </a:xfrm>
        </p:spPr>
        <p:txBody>
          <a:bodyPr>
            <a:normAutofit fontScale="92500" lnSpcReduction="20000"/>
          </a:bodyPr>
          <a:lstStyle/>
          <a:p>
            <a:r>
              <a:rPr lang="nl-NL" sz="3200" b="1" dirty="0"/>
              <a:t>           GRÜNER VELTLINER</a:t>
            </a:r>
          </a:p>
          <a:p>
            <a:r>
              <a:rPr lang="nl-NL" dirty="0"/>
              <a:t> Meest aangeplante druif O (30% van alle druiven) </a:t>
            </a:r>
          </a:p>
          <a:p>
            <a:r>
              <a:rPr lang="nl-NL" dirty="0"/>
              <a:t>Zon minnend. Alle bodemtypes, maar het best op wat armere (leisteen) bodem</a:t>
            </a:r>
          </a:p>
          <a:p>
            <a:r>
              <a:rPr lang="nl-NL" dirty="0"/>
              <a:t> Van nietszeggend tot kruidig complex</a:t>
            </a:r>
          </a:p>
          <a:p>
            <a:r>
              <a:rPr lang="nl-NL" dirty="0"/>
              <a:t> Bleek geel met groene accenten</a:t>
            </a:r>
          </a:p>
          <a:p>
            <a:r>
              <a:rPr lang="nl-NL" dirty="0"/>
              <a:t> Frisse neus en smaak appel, </a:t>
            </a:r>
            <a:r>
              <a:rPr lang="nl-NL" dirty="0" err="1"/>
              <a:t>citrus</a:t>
            </a:r>
            <a:r>
              <a:rPr lang="nl-NL" dirty="0"/>
              <a:t> en kenmerkende kruidigheid (</a:t>
            </a:r>
            <a:r>
              <a:rPr lang="nl-NL" b="1" dirty="0"/>
              <a:t>witte peper</a:t>
            </a:r>
            <a:r>
              <a:rPr lang="nl-NL" dirty="0"/>
              <a:t>)</a:t>
            </a:r>
          </a:p>
          <a:p>
            <a:r>
              <a:rPr lang="nl-NL" dirty="0"/>
              <a:t> Rijpere exemplaren eventueel ananas, honing en meloen.</a:t>
            </a:r>
          </a:p>
          <a:p>
            <a:r>
              <a:rPr lang="nl-NL" dirty="0"/>
              <a:t>Verspreiding: in gehele “</a:t>
            </a:r>
            <a:r>
              <a:rPr lang="nl-NL" dirty="0" err="1"/>
              <a:t>Habsburgerrijk</a:t>
            </a:r>
            <a:r>
              <a:rPr lang="nl-NL" dirty="0"/>
              <a:t>”</a:t>
            </a:r>
          </a:p>
          <a:p>
            <a:pPr marL="0" indent="0">
              <a:buNone/>
            </a:pPr>
            <a:r>
              <a:rPr lang="nl-NL" dirty="0"/>
              <a:t> </a:t>
            </a:r>
          </a:p>
        </p:txBody>
      </p:sp>
      <p:pic>
        <p:nvPicPr>
          <p:cNvPr id="1026" name="Picture 2" descr="Afbeeldingsresultaat voor Oostenrijksevlag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006" y="251012"/>
            <a:ext cx="1623847" cy="108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.wikimedia.org/wikipedia/commons/thumb/8/88/Gruener_Veltliner_Weinsberg_20060909.jpg/800px-Gruener_Veltliner_Weinsberg_200609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96" y="1435100"/>
            <a:ext cx="3352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24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sz="5400" dirty="0">
                <a:solidFill>
                  <a:srgbClr val="92D050"/>
                </a:solidFill>
              </a:rPr>
              <a:t>WIT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b="1" dirty="0"/>
              <a:t> </a:t>
            </a:r>
            <a:r>
              <a:rPr lang="nl-NL" b="1" dirty="0" err="1"/>
              <a:t>Grüner</a:t>
            </a:r>
            <a:r>
              <a:rPr lang="nl-NL" b="1" dirty="0"/>
              <a:t> </a:t>
            </a:r>
            <a:r>
              <a:rPr lang="nl-NL" b="1" dirty="0" err="1"/>
              <a:t>Veltliner</a:t>
            </a:r>
            <a:r>
              <a:rPr lang="nl-NL" b="1" dirty="0"/>
              <a:t>  </a:t>
            </a:r>
            <a:r>
              <a:rPr lang="nl-NL" sz="2600" dirty="0"/>
              <a:t>30% van alle druiven in Oostenrijk</a:t>
            </a:r>
          </a:p>
          <a:p>
            <a:r>
              <a:rPr lang="nl-NL" b="1" dirty="0"/>
              <a:t> </a:t>
            </a:r>
            <a:r>
              <a:rPr lang="nl-NL" b="1" dirty="0" err="1"/>
              <a:t>Welschriesling</a:t>
            </a:r>
            <a:endParaRPr lang="nl-NL" b="1" dirty="0"/>
          </a:p>
          <a:p>
            <a:r>
              <a:rPr lang="nl-NL" b="1" dirty="0"/>
              <a:t> (</a:t>
            </a:r>
            <a:r>
              <a:rPr lang="nl-NL" b="1" dirty="0" err="1"/>
              <a:t>Gelbe</a:t>
            </a:r>
            <a:r>
              <a:rPr lang="nl-NL" b="1" dirty="0"/>
              <a:t>) </a:t>
            </a:r>
            <a:r>
              <a:rPr lang="nl-NL" b="1" dirty="0" err="1"/>
              <a:t>Muskateller</a:t>
            </a:r>
            <a:endParaRPr lang="nl-NL" b="1" dirty="0"/>
          </a:p>
          <a:p>
            <a:r>
              <a:rPr lang="nl-NL" b="1" dirty="0"/>
              <a:t> </a:t>
            </a:r>
            <a:r>
              <a:rPr lang="nl-NL" b="1" dirty="0" err="1"/>
              <a:t>Furmint</a:t>
            </a:r>
            <a:endParaRPr lang="nl-NL" b="1" dirty="0"/>
          </a:p>
          <a:p>
            <a:r>
              <a:rPr lang="nl-NL" dirty="0"/>
              <a:t> </a:t>
            </a:r>
            <a:r>
              <a:rPr lang="nl-NL" dirty="0" err="1"/>
              <a:t>Weissburgunder</a:t>
            </a:r>
            <a:r>
              <a:rPr lang="nl-NL" dirty="0"/>
              <a:t>, </a:t>
            </a:r>
            <a:r>
              <a:rPr lang="nl-NL" dirty="0" err="1"/>
              <a:t>Graub</a:t>
            </a:r>
            <a:r>
              <a:rPr lang="nl-NL" dirty="0"/>
              <a:t>.</a:t>
            </a:r>
          </a:p>
          <a:p>
            <a:r>
              <a:rPr lang="nl-NL" dirty="0"/>
              <a:t> </a:t>
            </a:r>
            <a:r>
              <a:rPr lang="nl-NL" dirty="0" err="1"/>
              <a:t>Sauv</a:t>
            </a:r>
            <a:r>
              <a:rPr lang="nl-NL" dirty="0"/>
              <a:t>. Blanc, </a:t>
            </a:r>
            <a:r>
              <a:rPr lang="nl-NL" dirty="0" err="1"/>
              <a:t>Scheurebe</a:t>
            </a:r>
            <a:r>
              <a:rPr lang="nl-NL" dirty="0"/>
              <a:t> ( = </a:t>
            </a:r>
            <a:r>
              <a:rPr lang="nl-NL" dirty="0" err="1"/>
              <a:t>Sämling</a:t>
            </a:r>
            <a:r>
              <a:rPr lang="nl-NL" dirty="0"/>
              <a:t>),</a:t>
            </a:r>
            <a:r>
              <a:rPr lang="nl-NL" b="1" dirty="0"/>
              <a:t> Riesling</a:t>
            </a:r>
            <a:r>
              <a:rPr lang="nl-NL" dirty="0"/>
              <a:t>, </a:t>
            </a:r>
            <a:r>
              <a:rPr lang="nl-NL" dirty="0" err="1"/>
              <a:t>Chardonnay</a:t>
            </a:r>
            <a:r>
              <a:rPr lang="nl-NL" dirty="0"/>
              <a:t> / </a:t>
            </a:r>
            <a:r>
              <a:rPr lang="nl-NL" dirty="0" err="1"/>
              <a:t>Morillon</a:t>
            </a:r>
            <a:r>
              <a:rPr lang="nl-NL" dirty="0"/>
              <a:t> e.v.a.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nl-NL" sz="5400" dirty="0">
                <a:solidFill>
                  <a:srgbClr val="FF0000"/>
                </a:solidFill>
              </a:rPr>
              <a:t>ROOD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b="1" dirty="0"/>
              <a:t> Zweigelt</a:t>
            </a:r>
          </a:p>
          <a:p>
            <a:r>
              <a:rPr lang="nl-NL" b="1" dirty="0"/>
              <a:t> </a:t>
            </a:r>
            <a:r>
              <a:rPr lang="nl-NL" b="1" dirty="0" err="1"/>
              <a:t>Blaufränkisch</a:t>
            </a:r>
            <a:endParaRPr lang="nl-NL" b="1" dirty="0"/>
          </a:p>
          <a:p>
            <a:r>
              <a:rPr lang="nl-NL" b="1" dirty="0"/>
              <a:t> Sankt Laurent</a:t>
            </a:r>
          </a:p>
          <a:p>
            <a:r>
              <a:rPr lang="nl-NL" dirty="0" err="1"/>
              <a:t>Portugieser</a:t>
            </a:r>
            <a:endParaRPr lang="nl-NL" dirty="0"/>
          </a:p>
          <a:p>
            <a:r>
              <a:rPr lang="nl-NL" dirty="0"/>
              <a:t>  Pinot </a:t>
            </a:r>
            <a:r>
              <a:rPr lang="nl-NL" dirty="0" err="1"/>
              <a:t>Noir</a:t>
            </a:r>
            <a:endParaRPr lang="nl-NL" dirty="0"/>
          </a:p>
          <a:p>
            <a:r>
              <a:rPr lang="nl-NL" dirty="0"/>
              <a:t> </a:t>
            </a:r>
            <a:r>
              <a:rPr lang="nl-NL" dirty="0" err="1"/>
              <a:t>Roesler</a:t>
            </a:r>
            <a:r>
              <a:rPr lang="nl-NL" dirty="0"/>
              <a:t> (</a:t>
            </a:r>
            <a:r>
              <a:rPr lang="nl-NL" dirty="0" err="1"/>
              <a:t>PiWi</a:t>
            </a:r>
            <a:r>
              <a:rPr lang="nl-NL" dirty="0"/>
              <a:t> uit o.a. Portugieser)</a:t>
            </a:r>
          </a:p>
          <a:p>
            <a:r>
              <a:rPr lang="nl-NL" dirty="0"/>
              <a:t> Cab. </a:t>
            </a:r>
            <a:r>
              <a:rPr lang="nl-NL" dirty="0" err="1"/>
              <a:t>Sauv</a:t>
            </a:r>
            <a:r>
              <a:rPr lang="nl-NL" dirty="0"/>
              <a:t>, Franc, Merlot, e.v.a.</a:t>
            </a:r>
          </a:p>
          <a:p>
            <a:r>
              <a:rPr lang="nl-NL" dirty="0"/>
              <a:t> zoals </a:t>
            </a:r>
            <a:r>
              <a:rPr lang="nl-NL" dirty="0" err="1"/>
              <a:t>Nebbiolo</a:t>
            </a:r>
            <a:r>
              <a:rPr lang="nl-NL" dirty="0"/>
              <a:t>, </a:t>
            </a:r>
            <a:r>
              <a:rPr lang="nl-NL" dirty="0" err="1"/>
              <a:t>Sangiovese</a:t>
            </a:r>
            <a:r>
              <a:rPr lang="nl-NL" dirty="0"/>
              <a:t> etc.</a:t>
            </a:r>
          </a:p>
        </p:txBody>
      </p:sp>
      <p:pic>
        <p:nvPicPr>
          <p:cNvPr id="1026" name="Picture 2" descr="Afbeeldingsresultaat voor Oostenrijksevlag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560" y="420039"/>
            <a:ext cx="1674025" cy="111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BE448643-2C84-7FBD-1535-48DB73C26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  WINZER PRESENTEREN ZICH</a:t>
            </a:r>
          </a:p>
        </p:txBody>
      </p:sp>
    </p:spTree>
    <p:extLst>
      <p:ext uri="{BB962C8B-B14F-4D97-AF65-F5344CB8AC3E}">
        <p14:creationId xmlns:p14="http://schemas.microsoft.com/office/powerpoint/2010/main" val="1406883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 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  WINZER PRESENTEREN ZICH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b="1" dirty="0"/>
              <a:t>3 (hoofd) </a:t>
            </a:r>
            <a:r>
              <a:rPr lang="nl-NL" b="1" dirty="0" err="1"/>
              <a:t>REGIO’s</a:t>
            </a:r>
            <a:endParaRPr lang="nl-NL" b="1" dirty="0"/>
          </a:p>
          <a:p>
            <a:endParaRPr lang="nl-NL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b="1" dirty="0"/>
              <a:t>  </a:t>
            </a:r>
            <a:r>
              <a:rPr lang="nl-NL" b="1" dirty="0" err="1"/>
              <a:t>Weinland</a:t>
            </a:r>
            <a:r>
              <a:rPr lang="nl-NL" b="1" dirty="0"/>
              <a:t> </a:t>
            </a:r>
            <a:r>
              <a:rPr lang="nl-NL" b="1" dirty="0" err="1"/>
              <a:t>Ӧsterreich</a:t>
            </a:r>
            <a:endParaRPr lang="nl-NL" b="1" dirty="0"/>
          </a:p>
          <a:p>
            <a:pPr>
              <a:buFont typeface="Wingdings" panose="05000000000000000000" pitchFamily="2" charset="2"/>
              <a:buChar char="Ø"/>
            </a:pPr>
            <a:endParaRPr lang="nl-NL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b="1" dirty="0"/>
              <a:t>  </a:t>
            </a:r>
            <a:r>
              <a:rPr lang="nl-NL" b="1" dirty="0" err="1"/>
              <a:t>Steiermark</a:t>
            </a:r>
            <a:endParaRPr lang="nl-NL" b="1" dirty="0"/>
          </a:p>
          <a:p>
            <a:pPr>
              <a:buFont typeface="Wingdings" panose="05000000000000000000" pitchFamily="2" charset="2"/>
              <a:buChar char="Ø"/>
            </a:pPr>
            <a:endParaRPr lang="nl-NL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b="1" dirty="0"/>
              <a:t> Bergland </a:t>
            </a:r>
            <a:r>
              <a:rPr lang="nl-NL" b="1" dirty="0" err="1"/>
              <a:t>Ӧsterreich</a:t>
            </a:r>
            <a:r>
              <a:rPr lang="nl-NL" b="1" dirty="0"/>
              <a:t> </a:t>
            </a:r>
            <a:r>
              <a:rPr lang="nl-NL" sz="2400" dirty="0"/>
              <a:t>(o.a. Tirol K</a:t>
            </a:r>
            <a:r>
              <a:rPr lang="az-Cyrl-AZ" sz="2400" dirty="0"/>
              <a:t>ӓ</a:t>
            </a:r>
            <a:r>
              <a:rPr lang="nl-NL" sz="2400" dirty="0" err="1"/>
              <a:t>rnten</a:t>
            </a:r>
            <a:r>
              <a:rPr lang="nl-NL" sz="2400" dirty="0"/>
              <a:t>, Salzburg)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l-NL" b="1" dirty="0" err="1"/>
              <a:t>Weinland</a:t>
            </a:r>
            <a:r>
              <a:rPr lang="nl-NL" b="1" dirty="0"/>
              <a:t> </a:t>
            </a:r>
            <a:r>
              <a:rPr lang="az-Cyrl-AZ" b="1" dirty="0"/>
              <a:t>Ӧ</a:t>
            </a:r>
            <a:r>
              <a:rPr lang="nl-NL" b="1" dirty="0"/>
              <a:t>STERREICH </a:t>
            </a:r>
            <a:r>
              <a:rPr lang="nl-NL" dirty="0"/>
              <a:t>omvat: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b="1" dirty="0"/>
              <a:t>Wien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 </a:t>
            </a:r>
            <a:r>
              <a:rPr lang="nl-NL" b="1" dirty="0" err="1"/>
              <a:t>Nieder</a:t>
            </a:r>
            <a:r>
              <a:rPr lang="nl-NL" b="1" dirty="0"/>
              <a:t> Ӧ </a:t>
            </a:r>
            <a:r>
              <a:rPr lang="nl-NL" dirty="0"/>
              <a:t>= grootste &gt;&gt; 50% 75% wit o.a. </a:t>
            </a:r>
            <a:r>
              <a:rPr lang="nl-NL" dirty="0" err="1"/>
              <a:t>Wachau</a:t>
            </a:r>
            <a:r>
              <a:rPr lang="nl-NL" dirty="0"/>
              <a:t> + </a:t>
            </a:r>
            <a:r>
              <a:rPr lang="nl-NL" dirty="0" err="1"/>
              <a:t>Krems</a:t>
            </a:r>
            <a:r>
              <a:rPr lang="nl-NL" dirty="0"/>
              <a:t> en </a:t>
            </a:r>
            <a:r>
              <a:rPr lang="nl-NL" b="1" dirty="0" err="1">
                <a:solidFill>
                  <a:srgbClr val="FF0000"/>
                </a:solidFill>
              </a:rPr>
              <a:t>Carnuntum</a:t>
            </a:r>
            <a:endParaRPr lang="nl-NL" b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 </a:t>
            </a:r>
            <a:r>
              <a:rPr lang="nl-NL" b="1" dirty="0"/>
              <a:t>Burgenland </a:t>
            </a:r>
            <a:r>
              <a:rPr lang="nl-NL" dirty="0"/>
              <a:t> met o.a.                        </a:t>
            </a:r>
            <a:r>
              <a:rPr lang="nl-NL" dirty="0" err="1">
                <a:solidFill>
                  <a:srgbClr val="FF0000"/>
                </a:solidFill>
              </a:rPr>
              <a:t>Neusiedlersee</a:t>
            </a:r>
            <a:r>
              <a:rPr lang="nl-NL" dirty="0"/>
              <a:t> (</a:t>
            </a:r>
            <a:r>
              <a:rPr lang="nl-NL" sz="2400" dirty="0"/>
              <a:t>DAC Zweigelt</a:t>
            </a:r>
            <a:r>
              <a:rPr lang="nl-NL" dirty="0"/>
              <a:t>) </a:t>
            </a:r>
            <a:r>
              <a:rPr lang="nl-NL" dirty="0" err="1">
                <a:solidFill>
                  <a:srgbClr val="FF0000"/>
                </a:solidFill>
              </a:rPr>
              <a:t>Leithagebirge</a:t>
            </a:r>
            <a:r>
              <a:rPr lang="nl-NL" dirty="0"/>
              <a:t> (</a:t>
            </a:r>
            <a:r>
              <a:rPr lang="nl-NL" sz="2400" dirty="0"/>
              <a:t>DAC </a:t>
            </a:r>
            <a:r>
              <a:rPr lang="nl-NL" sz="2400" dirty="0" err="1"/>
              <a:t>Blaufr</a:t>
            </a:r>
            <a:r>
              <a:rPr lang="az-Cyrl-AZ" sz="2400" dirty="0"/>
              <a:t>ӓ</a:t>
            </a:r>
            <a:r>
              <a:rPr lang="nl-NL" sz="2400" dirty="0" err="1"/>
              <a:t>nkisch</a:t>
            </a:r>
            <a:r>
              <a:rPr lang="nl-NL" sz="2400" dirty="0"/>
              <a:t>) </a:t>
            </a:r>
            <a:r>
              <a:rPr lang="nl-NL" dirty="0">
                <a:solidFill>
                  <a:srgbClr val="FF0000"/>
                </a:solidFill>
              </a:rPr>
              <a:t>Rust</a:t>
            </a:r>
            <a:r>
              <a:rPr lang="nl-NL" dirty="0"/>
              <a:t> (</a:t>
            </a:r>
            <a:r>
              <a:rPr lang="nl-NL" dirty="0" err="1"/>
              <a:t>Aubruch</a:t>
            </a:r>
            <a:r>
              <a:rPr lang="nl-NL" dirty="0"/>
              <a:t>)      </a:t>
            </a:r>
            <a:r>
              <a:rPr lang="nl-NL" dirty="0" err="1">
                <a:solidFill>
                  <a:srgbClr val="FF0000"/>
                </a:solidFill>
              </a:rPr>
              <a:t>Mittelburgenland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/>
              <a:t>(</a:t>
            </a:r>
            <a:r>
              <a:rPr lang="nl-NL" sz="2400" dirty="0"/>
              <a:t>DAC  </a:t>
            </a:r>
            <a:r>
              <a:rPr lang="nl-NL" sz="2400" dirty="0" err="1"/>
              <a:t>Blaufr</a:t>
            </a:r>
            <a:r>
              <a:rPr lang="nl-NL" sz="2400" dirty="0"/>
              <a:t>.)  </a:t>
            </a:r>
          </a:p>
        </p:txBody>
      </p:sp>
      <p:pic>
        <p:nvPicPr>
          <p:cNvPr id="1026" name="Picture 2" descr="Afbeeldingsresultaat voor Oostenrijksevlag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572" y="420039"/>
            <a:ext cx="1505013" cy="100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992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98E35AD-54E1-4294-B5F4-612846FCF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946" y="486589"/>
            <a:ext cx="10377854" cy="1370053"/>
          </a:xfrm>
        </p:spPr>
        <p:txBody>
          <a:bodyPr>
            <a:normAutofit/>
          </a:bodyPr>
          <a:lstStyle/>
          <a:p>
            <a:r>
              <a:rPr lang="nl-NL" dirty="0"/>
              <a:t>GGGGGGG  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  WINZER PRESENTEREN ZICH 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48681582-5AC8-46CC-A82C-CFF76113F7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10" y="2335638"/>
            <a:ext cx="5854304" cy="3902869"/>
          </a:xfr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579C0E3-C6D0-42AE-AF65-9C2CC78802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nl-NL" b="1" dirty="0"/>
              <a:t>CARNUNTUM:</a:t>
            </a:r>
          </a:p>
          <a:p>
            <a:r>
              <a:rPr lang="nl-NL" dirty="0"/>
              <a:t>Tussen Wenen en Bratislava</a:t>
            </a:r>
          </a:p>
          <a:p>
            <a:r>
              <a:rPr lang="nl-NL"/>
              <a:t>Pannonisch</a:t>
            </a:r>
            <a:r>
              <a:rPr lang="nl-NL" dirty="0"/>
              <a:t> klimaat</a:t>
            </a:r>
          </a:p>
          <a:p>
            <a:r>
              <a:rPr lang="nl-NL" dirty="0"/>
              <a:t>Glooiend, vruchtbaar.</a:t>
            </a:r>
          </a:p>
          <a:p>
            <a:r>
              <a:rPr lang="nl-NL" dirty="0"/>
              <a:t>Zon &gt;2000 u.  warm + wind</a:t>
            </a:r>
          </a:p>
          <a:p>
            <a:r>
              <a:rPr lang="nl-NL" dirty="0"/>
              <a:t>850 ha groot</a:t>
            </a:r>
          </a:p>
          <a:p>
            <a:r>
              <a:rPr lang="nl-NL" dirty="0"/>
              <a:t>Löss, leem, kalk, grint, zand</a:t>
            </a:r>
          </a:p>
          <a:p>
            <a:r>
              <a:rPr lang="nl-NL" dirty="0"/>
              <a:t>&gt;&gt; 60% rood</a:t>
            </a:r>
          </a:p>
          <a:p>
            <a:r>
              <a:rPr lang="nl-NL" dirty="0"/>
              <a:t>DAC status (vgl. AOC)</a:t>
            </a:r>
          </a:p>
        </p:txBody>
      </p:sp>
      <p:pic>
        <p:nvPicPr>
          <p:cNvPr id="3074" name="Picture 2" descr="Winzerglobe">
            <a:extLst>
              <a:ext uri="{FF2B5EF4-FFF2-40B4-BE49-F238E27FC236}">
                <a16:creationId xmlns:a16="http://schemas.microsoft.com/office/drawing/2014/main" id="{933CC740-39BA-48CE-8189-743CF8D77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658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B5BA869-699B-8492-B5EF-D7B3F797E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466" y="1844428"/>
            <a:ext cx="7241067" cy="501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529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561A38-7520-5249-870F-5C5E5CCAC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nl-NL" b="1" dirty="0"/>
              <a:t>G</a:t>
            </a:r>
            <a:r>
              <a:rPr lang="az-Cyrl-AZ" b="1" dirty="0"/>
              <a:t>Ӧ</a:t>
            </a:r>
            <a:r>
              <a:rPr lang="nl-NL" b="1" dirty="0"/>
              <a:t>TTLESBRUNN  </a:t>
            </a:r>
            <a:r>
              <a:rPr lang="nl-NL" dirty="0"/>
              <a:t>ca. 200+ NAP</a:t>
            </a:r>
          </a:p>
          <a:p>
            <a:r>
              <a:rPr lang="nl-NL" dirty="0"/>
              <a:t>1300 inwoners</a:t>
            </a:r>
          </a:p>
          <a:p>
            <a:r>
              <a:rPr lang="nl-NL" dirty="0"/>
              <a:t> 22 fulltime wijnboeren</a:t>
            </a:r>
          </a:p>
          <a:p>
            <a:r>
              <a:rPr lang="nl-NL" dirty="0"/>
              <a:t> </a:t>
            </a:r>
            <a:r>
              <a:rPr lang="nl-NL" dirty="0" err="1"/>
              <a:t>w.v</a:t>
            </a:r>
            <a:r>
              <a:rPr lang="nl-NL" dirty="0"/>
              <a:t>. 2 bij de top 25 Oostenrijk</a:t>
            </a:r>
          </a:p>
          <a:p>
            <a:r>
              <a:rPr lang="nl-NL" dirty="0"/>
              <a:t> vanaf 80er jaren specialisatie</a:t>
            </a:r>
          </a:p>
          <a:p>
            <a:r>
              <a:rPr lang="nl-NL" dirty="0"/>
              <a:t> “</a:t>
            </a:r>
            <a:r>
              <a:rPr lang="nl-NL" dirty="0" err="1"/>
              <a:t>Schwarze</a:t>
            </a:r>
            <a:r>
              <a:rPr lang="nl-NL" dirty="0"/>
              <a:t> </a:t>
            </a:r>
            <a:r>
              <a:rPr lang="nl-NL" dirty="0" err="1"/>
              <a:t>Katzen</a:t>
            </a:r>
            <a:r>
              <a:rPr lang="nl-NL" dirty="0"/>
              <a:t>”</a:t>
            </a:r>
          </a:p>
          <a:p>
            <a:r>
              <a:rPr lang="nl-NL" dirty="0"/>
              <a:t> </a:t>
            </a:r>
            <a:r>
              <a:rPr lang="nl-NL" dirty="0" err="1"/>
              <a:t>Jungwein</a:t>
            </a:r>
            <a:r>
              <a:rPr lang="nl-NL" dirty="0"/>
              <a:t> </a:t>
            </a:r>
            <a:r>
              <a:rPr lang="nl-NL" dirty="0" err="1"/>
              <a:t>schnupfern</a:t>
            </a:r>
            <a:endParaRPr lang="nl-NL" dirty="0"/>
          </a:p>
          <a:p>
            <a:r>
              <a:rPr lang="nl-NL" dirty="0"/>
              <a:t> </a:t>
            </a:r>
            <a:r>
              <a:rPr lang="nl-NL" dirty="0" err="1"/>
              <a:t>Leopoldigang</a:t>
            </a:r>
            <a:endParaRPr lang="nl-NL" dirty="0"/>
          </a:p>
          <a:p>
            <a:r>
              <a:rPr lang="nl-NL" dirty="0"/>
              <a:t> 2 top restaurants + </a:t>
            </a:r>
            <a:r>
              <a:rPr lang="nl-NL" dirty="0" err="1"/>
              <a:t>Heuriger</a:t>
            </a:r>
            <a:endParaRPr lang="nl-NL" dirty="0"/>
          </a:p>
          <a:p>
            <a:endParaRPr lang="nl-NL" dirty="0"/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ijdelijke aanduiding voor inhoud 2">
            <a:extLst>
              <a:ext uri="{FF2B5EF4-FFF2-40B4-BE49-F238E27FC236}">
                <a16:creationId xmlns:a16="http://schemas.microsoft.com/office/drawing/2014/main" id="{6A1A093A-C3C8-E4C7-09EB-D97934E767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4" y="2457613"/>
            <a:ext cx="6065044" cy="4043362"/>
          </a:xfrm>
        </p:spPr>
      </p:pic>
    </p:spTree>
    <p:extLst>
      <p:ext uri="{BB962C8B-B14F-4D97-AF65-F5344CB8AC3E}">
        <p14:creationId xmlns:p14="http://schemas.microsoft.com/office/powerpoint/2010/main" val="863809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240D6B-965B-A33D-5C07-A5AB59CC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.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 </a:t>
            </a:r>
            <a:r>
              <a:rPr lang="nl-NL" dirty="0"/>
              <a:t>.            </a:t>
            </a:r>
            <a:r>
              <a:rPr lang="nl-NL" b="1" dirty="0"/>
              <a:t> G</a:t>
            </a:r>
            <a:r>
              <a:rPr lang="az-Cyrl-AZ" b="1" dirty="0"/>
              <a:t>Ӧ</a:t>
            </a:r>
            <a:r>
              <a:rPr lang="nl-NL" b="1" dirty="0"/>
              <a:t>TTLESBRUNNER                             </a:t>
            </a:r>
            <a:r>
              <a:rPr lang="nl-NL" dirty="0"/>
              <a:t>.                         WINZER PRESENTEREN ZICH</a:t>
            </a:r>
            <a:r>
              <a:rPr lang="nl-NL" b="1" dirty="0"/>
              <a:t>   </a:t>
            </a:r>
            <a:endParaRPr lang="nl-NL" dirty="0"/>
          </a:p>
        </p:txBody>
      </p:sp>
      <p:pic>
        <p:nvPicPr>
          <p:cNvPr id="7" name="Picture 2" descr="Winzerglobe">
            <a:extLst>
              <a:ext uri="{FF2B5EF4-FFF2-40B4-BE49-F238E27FC236}">
                <a16:creationId xmlns:a16="http://schemas.microsoft.com/office/drawing/2014/main" id="{89DD49B7-7E61-D68D-489A-1625816C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92885"/>
            <a:ext cx="2634762" cy="14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Winzerglobe">
            <a:extLst>
              <a:ext uri="{FF2B5EF4-FFF2-40B4-BE49-F238E27FC236}">
                <a16:creationId xmlns:a16="http://schemas.microsoft.com/office/drawing/2014/main" id="{6ACBFD42-8515-E0DC-9147-2338B46150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09" y="2223538"/>
            <a:ext cx="7684807" cy="426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45982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5202</TotalTime>
  <Words>2395</Words>
  <Application>Microsoft Office PowerPoint</Application>
  <PresentationFormat>Breedbeeld</PresentationFormat>
  <Paragraphs>302</Paragraphs>
  <Slides>37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3" baseType="lpstr">
      <vt:lpstr>Arial</vt:lpstr>
      <vt:lpstr>Arimo</vt:lpstr>
      <vt:lpstr>Calibri</vt:lpstr>
      <vt:lpstr>Calibri Light</vt:lpstr>
      <vt:lpstr>Wingdings</vt:lpstr>
      <vt:lpstr>Kantoorthema</vt:lpstr>
      <vt:lpstr>  </vt:lpstr>
      <vt:lpstr>.            GӦTTLESBRUNNER                             .                           WINZER PRESENTEREN ZICH</vt:lpstr>
      <vt:lpstr>Wijnreis NWG 2019 Oostenrijk </vt:lpstr>
      <vt:lpstr>.            GӦTTLESBRUNNER                             .                           WINZER PRESENTEREN ZICH</vt:lpstr>
      <vt:lpstr> .            GӦTTLESBRUNNER                             .                           WINZER PRESENTEREN ZICH</vt:lpstr>
      <vt:lpstr>GGGGGGG  .            GӦTTLESBRUNNER                             .                           WINZER PRESENTEREN ZICH </vt:lpstr>
      <vt:lpstr>.            GӦ .             GӦTTLESBRUNNER                             .                         WINZER PRESENTEREN ZICH   </vt:lpstr>
      <vt:lpstr>.            GӦ .             GӦTTLESBRUNNER                             .                         WINZER PRESENTEREN ZICH   </vt:lpstr>
      <vt:lpstr>.            GӦ .             GӦTTLESBRUNNER                             .                         WINZER PRESENTEREN ZICH   </vt:lpstr>
      <vt:lpstr>GGGGGGG  .            GӦTTLESBRUNNER                             .                       WINZER  PRESENTEREN ZICH</vt:lpstr>
      <vt:lpstr>.            GӦTTLESBRUNNER                             .                                   WINZER PRESENTEREN ZICH</vt:lpstr>
      <vt:lpstr>.            GӦ .             GӦTTLESBRUNNER                             .                         WINZER PRESENTEREN ZICH   </vt:lpstr>
      <vt:lpstr>                                 Lager Gruner Veltiner Privat 2019                                           </vt:lpstr>
      <vt:lpstr>.            GӦ .             GӦTTLESBRUNNER                             .                         WINZER PRESENTEREN ZICH   </vt:lpstr>
      <vt:lpstr>                                            Grassl Chardonnay 2021</vt:lpstr>
      <vt:lpstr>                    Grassl Chardonnay Rothenberg 2020 </vt:lpstr>
      <vt:lpstr>.            GӦ .             GӦTTLESBRUNNER                             .                         WINZER PRESENTEREN ZICH   </vt:lpstr>
      <vt:lpstr>.            GӦ .             GӦTTLESBRUNNER                             .                         WINZER PRESENTEREN ZICH   </vt:lpstr>
      <vt:lpstr>.            GӦ .             GӦTTLESBRUNNER                             .                         WINZER PRESENTEREN ZICH   </vt:lpstr>
      <vt:lpstr>.            GӦ .             GӦTTLESBRUNNER                             .                         WINZER PRESENTEREN ZICH   </vt:lpstr>
      <vt:lpstr>.            GӦ .             GӦTTLESBRUNNER                             .                         WINZER PRESENTEREN ZICH   </vt:lpstr>
      <vt:lpstr>.            GӦ .             GӦTTLESBRUNNER                             .                         WINZER PRESENTEREN ZICH   </vt:lpstr>
      <vt:lpstr>Wijnreis NWG 2019 Oostenrijk  </vt:lpstr>
      <vt:lpstr>.            GӦ .             GӦTTLESBRUNNER                             .                         WINZER PRESENTEREN ZICH   </vt:lpstr>
      <vt:lpstr>.            GӦ .             GӦTTLESBRUNNER                             .                         WINZER PRESENTEREN ZICH   </vt:lpstr>
      <vt:lpstr>.            GӦ .             GӦTTLESBRUNNER                             .                         WINZER PRESENTEREN ZICH   </vt:lpstr>
      <vt:lpstr>.            GӦ .             GӦTTLESBRUNNER                             .                         WINZER PRESENTEREN ZICH   </vt:lpstr>
      <vt:lpstr>.            GӦ .             GӦTTLESBRUNNER                             .                         WINZER PRESENTEREN ZICH   </vt:lpstr>
      <vt:lpstr>.            GӦ .             GӦTTLESBRUNNER                             .                         WINZER PRESENTEREN ZICH   </vt:lpstr>
      <vt:lpstr>.            GӦ .             GӦTTLESBRUNNER                             .                         WINZER PRESENTEREN ZICH   </vt:lpstr>
      <vt:lpstr>.            GӦ .             GӦTTLESBRUNNER                             .                         WINZER PRESENTEREN ZICH   </vt:lpstr>
      <vt:lpstr>.            GӦ .             GӦTTLESBRUNNER                             .                         WINZER PRESENTEREN ZICH   </vt:lpstr>
      <vt:lpstr>.            GӦ .             GӦTTLESBRUNNER                             .                         WINZER PRESENTEREN ZICH   </vt:lpstr>
      <vt:lpstr>.            GӦ .             GӦTTLESBRUNNER                             .                         WINZER PRESENTEREN ZICH   </vt:lpstr>
      <vt:lpstr>.            GӦ .             GӦTTLESBRUNNER                             .                         WINZER PRESENTEREN ZICH   </vt:lpstr>
      <vt:lpstr>.            GӦ .             GӦTTLESBRUNNER                             .                         WINZER PRESENTEREN ZICH   </vt:lpstr>
      <vt:lpstr>Wijnreis NWG 2019 Oostenrijk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GGGGGGG  .            GӦTTLESBRUNNER                             .                           WINZER PRESENTEREN ZICH</dc:title>
  <dc:creator>Dirk</dc:creator>
  <cp:lastModifiedBy>Ton Pinxten</cp:lastModifiedBy>
  <cp:revision>86</cp:revision>
  <dcterms:created xsi:type="dcterms:W3CDTF">2022-08-06T20:18:53Z</dcterms:created>
  <dcterms:modified xsi:type="dcterms:W3CDTF">2023-06-13T08:28:53Z</dcterms:modified>
</cp:coreProperties>
</file>