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8"/>
    <p:restoredTop sz="94658"/>
  </p:normalViewPr>
  <p:slideViewPr>
    <p:cSldViewPr>
      <p:cViewPr varScale="1">
        <p:scale>
          <a:sx n="101" d="100"/>
          <a:sy n="101" d="100"/>
        </p:scale>
        <p:origin x="224" y="6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7460" y="382397"/>
            <a:ext cx="9398000" cy="640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85F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85F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85F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85F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47704" y="457301"/>
            <a:ext cx="758951" cy="60365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-2" y="4490770"/>
            <a:ext cx="11969494" cy="1820164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4864" y="6219471"/>
            <a:ext cx="868680" cy="92075"/>
          </a:xfrm>
          <a:custGeom>
            <a:avLst/>
            <a:gdLst/>
            <a:ahLst/>
            <a:cxnLst/>
            <a:rect l="l" t="t" r="r" b="b"/>
            <a:pathLst>
              <a:path w="868680" h="92075">
                <a:moveTo>
                  <a:pt x="868680" y="0"/>
                </a:moveTo>
                <a:lnTo>
                  <a:pt x="0" y="0"/>
                </a:lnTo>
                <a:lnTo>
                  <a:pt x="0" y="91462"/>
                </a:lnTo>
                <a:lnTo>
                  <a:pt x="868680" y="91462"/>
                </a:lnTo>
                <a:lnTo>
                  <a:pt x="8686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67512" y="6228626"/>
            <a:ext cx="173990" cy="631190"/>
          </a:xfrm>
          <a:custGeom>
            <a:avLst/>
            <a:gdLst/>
            <a:ahLst/>
            <a:cxnLst/>
            <a:rect l="l" t="t" r="r" b="b"/>
            <a:pathLst>
              <a:path w="173990" h="631190">
                <a:moveTo>
                  <a:pt x="173736" y="0"/>
                </a:moveTo>
                <a:lnTo>
                  <a:pt x="0" y="0"/>
                </a:lnTo>
                <a:lnTo>
                  <a:pt x="0" y="631088"/>
                </a:lnTo>
                <a:lnTo>
                  <a:pt x="173736" y="631088"/>
                </a:lnTo>
                <a:lnTo>
                  <a:pt x="173736" y="0"/>
                </a:lnTo>
                <a:close/>
              </a:path>
            </a:pathLst>
          </a:custGeom>
          <a:solidFill>
            <a:srgbClr val="0D478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2336" y="6228626"/>
            <a:ext cx="173990" cy="631190"/>
          </a:xfrm>
          <a:custGeom>
            <a:avLst/>
            <a:gdLst/>
            <a:ahLst/>
            <a:cxnLst/>
            <a:rect l="l" t="t" r="r" b="b"/>
            <a:pathLst>
              <a:path w="173990" h="631190">
                <a:moveTo>
                  <a:pt x="173736" y="0"/>
                </a:moveTo>
                <a:lnTo>
                  <a:pt x="0" y="0"/>
                </a:lnTo>
                <a:lnTo>
                  <a:pt x="0" y="631088"/>
                </a:lnTo>
                <a:lnTo>
                  <a:pt x="173736" y="631088"/>
                </a:lnTo>
                <a:lnTo>
                  <a:pt x="173736" y="0"/>
                </a:lnTo>
                <a:close/>
              </a:path>
            </a:pathLst>
          </a:custGeom>
          <a:solidFill>
            <a:srgbClr val="367D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46304" y="6228626"/>
            <a:ext cx="165100" cy="631190"/>
          </a:xfrm>
          <a:custGeom>
            <a:avLst/>
            <a:gdLst/>
            <a:ahLst/>
            <a:cxnLst/>
            <a:rect l="l" t="t" r="r" b="b"/>
            <a:pathLst>
              <a:path w="165100" h="631190">
                <a:moveTo>
                  <a:pt x="164592" y="0"/>
                </a:moveTo>
                <a:lnTo>
                  <a:pt x="0" y="0"/>
                </a:lnTo>
                <a:lnTo>
                  <a:pt x="0" y="631088"/>
                </a:lnTo>
                <a:lnTo>
                  <a:pt x="164592" y="631088"/>
                </a:lnTo>
                <a:lnTo>
                  <a:pt x="164592" y="0"/>
                </a:lnTo>
                <a:close/>
              </a:path>
            </a:pathLst>
          </a:custGeom>
          <a:solidFill>
            <a:srgbClr val="9318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6518" y="360298"/>
            <a:ext cx="10498963" cy="640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85F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6518" y="1222692"/>
            <a:ext cx="10462260" cy="4723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urmfeder.de/produkt/2021-lemberger-trocken-vdp-ortswei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157" y="1152397"/>
            <a:ext cx="10316700" cy="244208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34995" y="4016070"/>
            <a:ext cx="5897245" cy="1163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6390"/>
              </a:lnSpc>
              <a:spcBef>
                <a:spcPts val="105"/>
              </a:spcBef>
            </a:pPr>
            <a:r>
              <a:rPr sz="5400" b="1" dirty="0">
                <a:solidFill>
                  <a:srgbClr val="367D31"/>
                </a:solidFill>
                <a:latin typeface="Arial"/>
                <a:cs typeface="Arial"/>
              </a:rPr>
              <a:t>Vakantie</a:t>
            </a:r>
            <a:r>
              <a:rPr sz="5400" b="1" spc="-355" dirty="0">
                <a:solidFill>
                  <a:srgbClr val="367D31"/>
                </a:solidFill>
                <a:latin typeface="Arial"/>
                <a:cs typeface="Arial"/>
              </a:rPr>
              <a:t> </a:t>
            </a:r>
            <a:r>
              <a:rPr sz="5400" b="1" spc="-10" dirty="0">
                <a:solidFill>
                  <a:srgbClr val="367D31"/>
                </a:solidFill>
                <a:latin typeface="Arial"/>
                <a:cs typeface="Arial"/>
              </a:rPr>
              <a:t>proeverij</a:t>
            </a:r>
            <a:endParaRPr sz="5400">
              <a:latin typeface="Arial"/>
              <a:cs typeface="Arial"/>
            </a:endParaRPr>
          </a:p>
          <a:p>
            <a:pPr algn="ctr">
              <a:lnSpc>
                <a:spcPts val="2550"/>
              </a:lnSpc>
            </a:pPr>
            <a:r>
              <a:rPr sz="2200" b="1" i="1" dirty="0">
                <a:solidFill>
                  <a:srgbClr val="367D31"/>
                </a:solidFill>
                <a:latin typeface="Arial"/>
                <a:cs typeface="Arial"/>
              </a:rPr>
              <a:t>september</a:t>
            </a:r>
            <a:r>
              <a:rPr sz="2200" b="1" i="1" spc="-85" dirty="0">
                <a:solidFill>
                  <a:srgbClr val="367D31"/>
                </a:solidFill>
                <a:latin typeface="Arial"/>
                <a:cs typeface="Arial"/>
              </a:rPr>
              <a:t> </a:t>
            </a:r>
            <a:r>
              <a:rPr sz="2200" b="1" i="1" spc="-20" dirty="0">
                <a:solidFill>
                  <a:srgbClr val="367D31"/>
                </a:solidFill>
                <a:latin typeface="Arial"/>
                <a:cs typeface="Arial"/>
              </a:rPr>
              <a:t>2026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8285" y="5919228"/>
            <a:ext cx="2508885" cy="300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spc="95" dirty="0" err="1">
                <a:latin typeface="Arial"/>
                <a:cs typeface="Arial"/>
              </a:rPr>
              <a:t>Afdeling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90" dirty="0">
                <a:latin typeface="Arial"/>
                <a:cs typeface="Arial"/>
              </a:rPr>
              <a:t>Utrecht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35"/>
              </a:spcBef>
            </a:pPr>
            <a:r>
              <a:rPr spc="145" dirty="0"/>
              <a:t>Vakantiewijnen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460" y="1002434"/>
            <a:ext cx="8290559" cy="364074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527050" indent="-514350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Sylvaner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Han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Lutte</a:t>
            </a:r>
            <a:r>
              <a:rPr lang="nl-NL" sz="2800" spc="-10" dirty="0">
                <a:latin typeface="Arial"/>
                <a:cs typeface="Arial"/>
              </a:rPr>
              <a:t>r</a:t>
            </a:r>
            <a:r>
              <a:rPr sz="2800" spc="-10" dirty="0">
                <a:latin typeface="Arial"/>
                <a:cs typeface="Arial"/>
              </a:rPr>
              <a:t>man</a:t>
            </a:r>
            <a:endParaRPr sz="28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Isonzo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Bianco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Jacqueline</a:t>
            </a:r>
            <a:r>
              <a:rPr sz="2800" spc="-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van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der</a:t>
            </a:r>
            <a:r>
              <a:rPr sz="2800" spc="-105" dirty="0">
                <a:latin typeface="Arial"/>
                <a:cs typeface="Arial"/>
              </a:rPr>
              <a:t> </a:t>
            </a:r>
            <a:r>
              <a:rPr lang="nl-NL" sz="2800" spc="-20" dirty="0" err="1">
                <a:latin typeface="Arial"/>
                <a:cs typeface="Arial"/>
              </a:rPr>
              <a:t>Ch</a:t>
            </a:r>
            <a:r>
              <a:rPr sz="2800" spc="-20" dirty="0" err="1">
                <a:latin typeface="Arial"/>
                <a:cs typeface="Arial"/>
              </a:rPr>
              <a:t>ijs</a:t>
            </a:r>
            <a:endParaRPr sz="28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Scheurebe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Ronald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den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Heuvel</a:t>
            </a:r>
            <a:endParaRPr sz="28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Nussbaumer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Erie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lang="nl-NL" sz="2800" spc="-55" dirty="0">
                <a:latin typeface="Arial"/>
                <a:cs typeface="Arial"/>
              </a:rPr>
              <a:t>M</a:t>
            </a:r>
            <a:r>
              <a:rPr sz="2800" dirty="0" err="1">
                <a:latin typeface="Arial"/>
                <a:cs typeface="Arial"/>
              </a:rPr>
              <a:t>erkus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&amp;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50" dirty="0">
                <a:latin typeface="Arial"/>
                <a:cs typeface="Arial"/>
              </a:rPr>
              <a:t>Tanja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van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Heesch</a:t>
            </a:r>
            <a:endParaRPr sz="28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80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Lemberger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Menno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Nieuwenhuyse</a:t>
            </a:r>
            <a:endParaRPr sz="28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Mercurey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Ilse</a:t>
            </a:r>
            <a:r>
              <a:rPr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Swank-</a:t>
            </a:r>
            <a:r>
              <a:rPr sz="2800" dirty="0">
                <a:latin typeface="Arial"/>
                <a:cs typeface="Arial"/>
              </a:rPr>
              <a:t>Kornmann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Rudi</a:t>
            </a:r>
            <a:endParaRPr sz="2800" dirty="0">
              <a:latin typeface="Arial"/>
              <a:cs typeface="Arial"/>
            </a:endParaRPr>
          </a:p>
          <a:p>
            <a:pPr marL="527050" indent="-514350">
              <a:lnSpc>
                <a:spcPct val="100000"/>
              </a:lnSpc>
              <a:spcBef>
                <a:spcPts val="610"/>
              </a:spcBef>
              <a:buAutoNum type="arabicPeriod"/>
              <a:tabLst>
                <a:tab pos="527050" algn="l"/>
              </a:tabLst>
            </a:pPr>
            <a:r>
              <a:rPr sz="2800" b="1" dirty="0">
                <a:latin typeface="Arial"/>
                <a:cs typeface="Arial"/>
              </a:rPr>
              <a:t>Cannonau</a:t>
            </a:r>
            <a:r>
              <a:rPr sz="2800" dirty="0">
                <a:latin typeface="Arial"/>
                <a:cs typeface="Arial"/>
              </a:rPr>
              <a:t>: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Kees</a:t>
            </a:r>
            <a:r>
              <a:rPr sz="2800" spc="-75" dirty="0">
                <a:latin typeface="Arial"/>
                <a:cs typeface="Arial"/>
              </a:rPr>
              <a:t> </a:t>
            </a:r>
            <a:r>
              <a:rPr sz="2800" spc="-10" dirty="0" err="1">
                <a:latin typeface="Arial"/>
                <a:cs typeface="Arial"/>
              </a:rPr>
              <a:t>Kraaij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35"/>
              </a:spcBef>
            </a:pPr>
            <a:r>
              <a:rPr spc="135" dirty="0"/>
              <a:t>1.</a:t>
            </a:r>
            <a:r>
              <a:rPr spc="-135" dirty="0"/>
              <a:t> </a:t>
            </a:r>
            <a:r>
              <a:rPr spc="105" dirty="0"/>
              <a:t>Een</a:t>
            </a:r>
            <a:r>
              <a:rPr spc="-114" dirty="0"/>
              <a:t> </a:t>
            </a:r>
            <a:r>
              <a:rPr spc="160" dirty="0"/>
              <a:t>Sylvaner</a:t>
            </a:r>
            <a:r>
              <a:rPr spc="-130" dirty="0"/>
              <a:t> </a:t>
            </a:r>
            <a:r>
              <a:rPr spc="235" dirty="0"/>
              <a:t>uit</a:t>
            </a:r>
            <a:r>
              <a:rPr spc="-150" dirty="0"/>
              <a:t> </a:t>
            </a:r>
            <a:r>
              <a:rPr spc="220" dirty="0"/>
              <a:t>de</a:t>
            </a:r>
            <a:r>
              <a:rPr spc="-140" dirty="0"/>
              <a:t> </a:t>
            </a:r>
            <a:r>
              <a:rPr spc="114" dirty="0"/>
              <a:t>Pfalz</a:t>
            </a:r>
            <a:r>
              <a:rPr spc="-145" dirty="0"/>
              <a:t> </a:t>
            </a:r>
            <a:r>
              <a:rPr spc="135" dirty="0"/>
              <a:t>van</a:t>
            </a:r>
            <a:r>
              <a:rPr spc="-105" dirty="0"/>
              <a:t> </a:t>
            </a:r>
            <a:r>
              <a:rPr spc="145" dirty="0"/>
              <a:t>Porzelt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460" y="1075727"/>
            <a:ext cx="7576184" cy="5036185"/>
          </a:xfrm>
          <a:prstGeom prst="rect">
            <a:avLst/>
          </a:prstGeom>
        </p:spPr>
        <p:txBody>
          <a:bodyPr vert="horz" wrap="square" lIns="0" tIns="82550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650"/>
              </a:spcBef>
            </a:pPr>
            <a:r>
              <a:rPr sz="1550" dirty="0">
                <a:latin typeface="Arial"/>
                <a:cs typeface="Arial"/>
              </a:rPr>
              <a:t>Han</a:t>
            </a:r>
            <a:r>
              <a:rPr sz="1550" spc="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Lutterman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550" dirty="0">
                <a:latin typeface="Arial"/>
                <a:cs typeface="Arial"/>
              </a:rPr>
              <a:t>Ik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was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op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een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wijntrip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Rheinhesse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Pfalz.</a:t>
            </a:r>
            <a:endParaRPr sz="1550">
              <a:latin typeface="Arial"/>
              <a:cs typeface="Arial"/>
            </a:endParaRPr>
          </a:p>
          <a:p>
            <a:pPr marL="12700" marR="516255">
              <a:lnSpc>
                <a:spcPts val="1950"/>
              </a:lnSpc>
              <a:spcBef>
                <a:spcPts val="5"/>
              </a:spcBef>
            </a:pPr>
            <a:r>
              <a:rPr sz="1550" dirty="0">
                <a:latin typeface="Arial"/>
                <a:cs typeface="Arial"/>
              </a:rPr>
              <a:t>We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bezochten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wijnboeren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met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een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zekere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specialisatie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voor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een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type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druif.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Zo </a:t>
            </a:r>
            <a:r>
              <a:rPr sz="1550" dirty="0">
                <a:latin typeface="Arial"/>
                <a:cs typeface="Arial"/>
              </a:rPr>
              <a:t>kwamen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we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terecht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bij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Porzelt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hun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Silvaner.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Arial"/>
              <a:cs typeface="Arial"/>
            </a:endParaRPr>
          </a:p>
          <a:p>
            <a:pPr marL="12700" marR="149225">
              <a:lnSpc>
                <a:spcPct val="104600"/>
              </a:lnSpc>
            </a:pPr>
            <a:r>
              <a:rPr sz="1550" dirty="0">
                <a:latin typeface="Arial"/>
                <a:cs typeface="Arial"/>
              </a:rPr>
              <a:t>Circa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60-70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jaar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geleden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werd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er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Pfalz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meer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gewerkt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met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Silvaner,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maar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de </a:t>
            </a:r>
            <a:r>
              <a:rPr sz="1550" dirty="0">
                <a:latin typeface="Arial"/>
                <a:cs typeface="Arial"/>
              </a:rPr>
              <a:t>meeste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wijnboeren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hebben</a:t>
            </a:r>
            <a:r>
              <a:rPr sz="1550" spc="1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deze</a:t>
            </a:r>
            <a:r>
              <a:rPr sz="1550" spc="1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druif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vervangen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door</a:t>
            </a:r>
            <a:r>
              <a:rPr sz="1550" spc="1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Riesling,</a:t>
            </a:r>
            <a:r>
              <a:rPr sz="1550" spc="20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Grauburgunder</a:t>
            </a:r>
            <a:r>
              <a:rPr sz="1550" spc="19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en </a:t>
            </a:r>
            <a:r>
              <a:rPr sz="1550" spc="-10" dirty="0">
                <a:latin typeface="Arial"/>
                <a:cs typeface="Arial"/>
              </a:rPr>
              <a:t>Weisburgunder.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550">
              <a:latin typeface="Arial"/>
              <a:cs typeface="Arial"/>
            </a:endParaRPr>
          </a:p>
          <a:p>
            <a:pPr marL="12700" marR="80645">
              <a:lnSpc>
                <a:spcPct val="104600"/>
              </a:lnSpc>
            </a:pPr>
            <a:r>
              <a:rPr sz="1550" dirty="0">
                <a:latin typeface="Arial"/>
                <a:cs typeface="Arial"/>
              </a:rPr>
              <a:t>Het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toeval</a:t>
            </a:r>
            <a:r>
              <a:rPr sz="1550" spc="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wilde,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dat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Karl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Seibel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1950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vanuit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Franken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naar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Pfalz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trok,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trouwde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het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pension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met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2,5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ha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wijnbouw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overnam.</a:t>
            </a:r>
            <a:endParaRPr sz="1550">
              <a:latin typeface="Arial"/>
              <a:cs typeface="Arial"/>
            </a:endParaRPr>
          </a:p>
          <a:p>
            <a:pPr marL="12700" marR="236854">
              <a:lnSpc>
                <a:spcPts val="1950"/>
              </a:lnSpc>
              <a:spcBef>
                <a:spcPts val="5"/>
              </a:spcBef>
            </a:pPr>
            <a:r>
              <a:rPr sz="1550" dirty="0">
                <a:latin typeface="Arial"/>
                <a:cs typeface="Arial"/>
              </a:rPr>
              <a:t>Vanuit</a:t>
            </a:r>
            <a:r>
              <a:rPr sz="1550" spc="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zijn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ervaring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met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Silvaner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Franken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(waar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Silvaner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nog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relatief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veel </a:t>
            </a:r>
            <a:r>
              <a:rPr sz="1550" dirty="0">
                <a:latin typeface="Arial"/>
                <a:cs typeface="Arial"/>
              </a:rPr>
              <a:t>voorkomt)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wilde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hij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vasthouden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aan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deze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druif</a:t>
            </a:r>
            <a:r>
              <a:rPr sz="1550" spc="6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een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kwalitatief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goede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wijn</a:t>
            </a:r>
            <a:endParaRPr sz="1550">
              <a:latin typeface="Arial"/>
              <a:cs typeface="Arial"/>
            </a:endParaRPr>
          </a:p>
          <a:p>
            <a:pPr marL="12700" marR="478790">
              <a:lnSpc>
                <a:spcPts val="1880"/>
              </a:lnSpc>
              <a:spcBef>
                <a:spcPts val="50"/>
              </a:spcBef>
            </a:pPr>
            <a:r>
              <a:rPr sz="1550" dirty="0">
                <a:latin typeface="Arial"/>
                <a:cs typeface="Arial"/>
              </a:rPr>
              <a:t>produceren.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loop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tijd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is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het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domein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uitgebreid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tot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20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ha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2015 </a:t>
            </a:r>
            <a:r>
              <a:rPr sz="1550" dirty="0">
                <a:latin typeface="Arial"/>
                <a:cs typeface="Arial"/>
              </a:rPr>
              <a:t>gecertificeerd</a:t>
            </a:r>
            <a:r>
              <a:rPr sz="1550" spc="2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als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ecologisch/duurzaam</a:t>
            </a:r>
            <a:r>
              <a:rPr sz="1550" spc="2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door</a:t>
            </a:r>
            <a:r>
              <a:rPr sz="1550" spc="22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Bioland.</a:t>
            </a:r>
            <a:endParaRPr sz="1550">
              <a:latin typeface="Arial"/>
              <a:cs typeface="Arial"/>
            </a:endParaRPr>
          </a:p>
          <a:p>
            <a:pPr marL="12700" marR="5080">
              <a:lnSpc>
                <a:spcPts val="1950"/>
              </a:lnSpc>
              <a:spcBef>
                <a:spcPts val="5"/>
              </a:spcBef>
            </a:pPr>
            <a:r>
              <a:rPr sz="1550" dirty="0">
                <a:latin typeface="Arial"/>
                <a:cs typeface="Arial"/>
              </a:rPr>
              <a:t>In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Duitsland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is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er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100.000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ha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wijnbouw,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waarvan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2/3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witte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wijn.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Het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aandeel</a:t>
            </a:r>
            <a:r>
              <a:rPr sz="1550" spc="7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Silvaner </a:t>
            </a:r>
            <a:r>
              <a:rPr sz="1550" dirty="0">
                <a:latin typeface="Arial"/>
                <a:cs typeface="Arial"/>
              </a:rPr>
              <a:t>is</a:t>
            </a:r>
            <a:r>
              <a:rPr sz="1550" spc="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een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kleine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5000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ha.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Arial"/>
              <a:cs typeface="Arial"/>
            </a:endParaRPr>
          </a:p>
          <a:p>
            <a:pPr marL="12700" marR="405130">
              <a:lnSpc>
                <a:spcPct val="104700"/>
              </a:lnSpc>
            </a:pPr>
            <a:r>
              <a:rPr sz="1550" dirty="0">
                <a:latin typeface="Arial"/>
                <a:cs typeface="Arial"/>
              </a:rPr>
              <a:t>De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Silvaner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Tonmergel</a:t>
            </a:r>
            <a:r>
              <a:rPr sz="1550" spc="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is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een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Ortswein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het</a:t>
            </a:r>
            <a:r>
              <a:rPr sz="1550" spc="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smaakpalet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is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kruidig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met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aardse </a:t>
            </a:r>
            <a:r>
              <a:rPr sz="1550" dirty="0">
                <a:latin typeface="Arial"/>
                <a:cs typeface="Arial"/>
              </a:rPr>
              <a:t>tonen,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fruitig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(appel)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afdronk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wat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nootsmaak.</a:t>
            </a:r>
            <a:endParaRPr sz="1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9095" y="1920722"/>
            <a:ext cx="2423159" cy="40700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74623" y="407035"/>
            <a:ext cx="7649845" cy="6407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35" dirty="0"/>
              <a:t>2.</a:t>
            </a:r>
            <a:r>
              <a:rPr spc="-125" dirty="0"/>
              <a:t> </a:t>
            </a:r>
            <a:r>
              <a:rPr spc="145" dirty="0"/>
              <a:t>Isonzo</a:t>
            </a:r>
            <a:r>
              <a:rPr spc="-145" dirty="0"/>
              <a:t> </a:t>
            </a:r>
            <a:r>
              <a:rPr spc="204" dirty="0"/>
              <a:t>del</a:t>
            </a:r>
            <a:r>
              <a:rPr spc="-130" dirty="0"/>
              <a:t> </a:t>
            </a:r>
            <a:r>
              <a:rPr spc="160" dirty="0"/>
              <a:t>Friuli</a:t>
            </a:r>
            <a:r>
              <a:rPr spc="-80" dirty="0"/>
              <a:t> </a:t>
            </a:r>
            <a:r>
              <a:rPr spc="200" dirty="0"/>
              <a:t>Bianco</a:t>
            </a:r>
            <a:r>
              <a:rPr spc="-95" dirty="0"/>
              <a:t> </a:t>
            </a:r>
            <a:r>
              <a:rPr spc="110" dirty="0"/>
              <a:t>2021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5127" y="1401127"/>
            <a:ext cx="3910965" cy="292272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01930">
              <a:lnSpc>
                <a:spcPct val="100000"/>
              </a:lnSpc>
              <a:spcBef>
                <a:spcPts val="135"/>
              </a:spcBef>
            </a:pPr>
            <a:r>
              <a:rPr sz="1550" dirty="0">
                <a:latin typeface="Arial"/>
                <a:cs typeface="Arial"/>
              </a:rPr>
              <a:t>Jacqueline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der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lang="nl-NL" sz="1550" spc="-20" dirty="0" err="1">
                <a:latin typeface="Arial"/>
                <a:cs typeface="Arial"/>
              </a:rPr>
              <a:t>Ch</a:t>
            </a:r>
            <a:r>
              <a:rPr sz="1550" spc="-20" dirty="0" err="1">
                <a:latin typeface="Arial"/>
                <a:cs typeface="Arial"/>
              </a:rPr>
              <a:t>ijs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0"/>
              </a:spcBef>
            </a:pPr>
            <a:endParaRPr sz="1550" dirty="0">
              <a:latin typeface="Arial"/>
              <a:cs typeface="Arial"/>
            </a:endParaRPr>
          </a:p>
          <a:p>
            <a:pPr marL="240665" marR="5080" indent="-228600" algn="just">
              <a:lnSpc>
                <a:spcPts val="1950"/>
              </a:lnSpc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Vignis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Siris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wijnhuis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Drius </a:t>
            </a:r>
            <a:r>
              <a:rPr sz="1800" dirty="0">
                <a:latin typeface="Arial"/>
                <a:cs typeface="Arial"/>
              </a:rPr>
              <a:t>uit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Collio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(Friuli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Venezia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Giulia</a:t>
            </a:r>
            <a:r>
              <a:rPr sz="1800" spc="-25" dirty="0">
                <a:latin typeface="Arial"/>
                <a:cs typeface="Arial"/>
              </a:rPr>
              <a:t> in </a:t>
            </a:r>
            <a:r>
              <a:rPr sz="1800" dirty="0">
                <a:latin typeface="Arial"/>
                <a:cs typeface="Arial"/>
              </a:rPr>
              <a:t>het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uiterste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NO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Italië).</a:t>
            </a:r>
            <a:endParaRPr sz="1800" dirty="0">
              <a:latin typeface="Arial"/>
              <a:cs typeface="Arial"/>
            </a:endParaRPr>
          </a:p>
          <a:p>
            <a:pPr marL="240665" marR="103505" indent="-228600">
              <a:lnSpc>
                <a:spcPct val="90200"/>
              </a:lnSpc>
              <a:spcBef>
                <a:spcPts val="975"/>
              </a:spcBef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Het is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een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blend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50%</a:t>
            </a:r>
            <a:r>
              <a:rPr sz="1800" spc="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Friulano, </a:t>
            </a:r>
            <a:r>
              <a:rPr sz="1800" dirty="0">
                <a:latin typeface="Arial"/>
                <a:cs typeface="Arial"/>
              </a:rPr>
              <a:t>25%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Pinot Blanc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25% </a:t>
            </a:r>
            <a:r>
              <a:rPr sz="1800" dirty="0">
                <a:latin typeface="Arial"/>
                <a:cs typeface="Arial"/>
              </a:rPr>
              <a:t>Sauvignon.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Houtgerijpt,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13,5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50" dirty="0">
                <a:latin typeface="Arial"/>
                <a:cs typeface="Arial"/>
              </a:rPr>
              <a:t>% </a:t>
            </a:r>
            <a:r>
              <a:rPr sz="1800" dirty="0">
                <a:latin typeface="Arial"/>
                <a:cs typeface="Arial"/>
              </a:rPr>
              <a:t>alcohol.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Kosten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EUR.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15,-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per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fles.</a:t>
            </a: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795"/>
              </a:spcBef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Mooie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zuren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mooie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volle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wijn.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41264" y="1984755"/>
            <a:ext cx="2971799" cy="396947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6256" y="1957323"/>
            <a:ext cx="2359151" cy="400604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46518" y="360298"/>
            <a:ext cx="10498963" cy="640715"/>
          </a:xfrm>
        </p:spPr>
        <p:txBody>
          <a:bodyPr vert="horz" wrap="square" lIns="0" tIns="0" rIns="0" bIns="0" rtlCol="0">
            <a:normAutofit/>
          </a:bodyPr>
          <a:lstStyle/>
          <a:p>
            <a:pPr marL="83185">
              <a:spcBef>
                <a:spcPts val="135"/>
              </a:spcBef>
            </a:pPr>
            <a:r>
              <a:rPr lang="nl-NL" b="0" i="0" spc="135">
                <a:latin typeface="Arial"/>
                <a:ea typeface="+mj-ea"/>
                <a:cs typeface="Arial"/>
              </a:rPr>
              <a:t>3.</a:t>
            </a:r>
            <a:r>
              <a:rPr lang="nl-NL" b="0" i="0" spc="-120">
                <a:latin typeface="Arial"/>
                <a:ea typeface="+mj-ea"/>
                <a:cs typeface="Arial"/>
              </a:rPr>
              <a:t> </a:t>
            </a:r>
            <a:r>
              <a:rPr lang="nl-NL" b="0" i="0" spc="165">
                <a:latin typeface="Arial"/>
                <a:ea typeface="+mj-ea"/>
                <a:cs typeface="Arial"/>
              </a:rPr>
              <a:t>Scheurebe</a:t>
            </a:r>
            <a:r>
              <a:rPr lang="nl-NL" b="0" i="0" spc="-90">
                <a:latin typeface="Arial"/>
                <a:ea typeface="+mj-ea"/>
                <a:cs typeface="Arial"/>
              </a:rPr>
              <a:t> </a:t>
            </a:r>
            <a:r>
              <a:rPr lang="nl-NL" b="0" i="0" spc="229">
                <a:latin typeface="Arial"/>
                <a:ea typeface="+mj-ea"/>
                <a:cs typeface="Arial"/>
              </a:rPr>
              <a:t>uit</a:t>
            </a:r>
            <a:r>
              <a:rPr lang="nl-NL" b="0" i="0" spc="-145">
                <a:latin typeface="Arial"/>
                <a:ea typeface="+mj-ea"/>
                <a:cs typeface="Arial"/>
              </a:rPr>
              <a:t> </a:t>
            </a:r>
            <a:r>
              <a:rPr lang="nl-NL" b="0" i="0" spc="95">
                <a:latin typeface="Arial"/>
                <a:ea typeface="+mj-ea"/>
                <a:cs typeface="Arial"/>
              </a:rPr>
              <a:t>Pfalz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0CF8CC0-A2F3-AF26-6C5B-50E97370F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61" b="1"/>
          <a:stretch>
            <a:fillRect/>
          </a:stretch>
        </p:blipFill>
        <p:spPr>
          <a:xfrm>
            <a:off x="609600" y="1577340"/>
            <a:ext cx="5303520" cy="4526280"/>
          </a:xfrm>
          <a:prstGeom prst="rect">
            <a:avLst/>
          </a:prstGeom>
          <a:noFill/>
        </p:spPr>
      </p:pic>
      <p:sp>
        <p:nvSpPr>
          <p:cNvPr id="3" name="object 3"/>
          <p:cNvSpPr txBox="1"/>
          <p:nvPr/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>
              <a:spcBef>
                <a:spcPts val="105"/>
              </a:spcBef>
            </a:pPr>
            <a:r>
              <a:rPr lang="en-US" b="0" i="0" spc="55">
                <a:solidFill>
                  <a:schemeClr val="tx1"/>
                </a:solidFill>
                <a:latin typeface="Arial"/>
                <a:ea typeface="+mn-ea"/>
                <a:cs typeface="Arial"/>
              </a:rPr>
              <a:t>Ronald</a:t>
            </a:r>
            <a:r>
              <a:rPr lang="en-US" b="0" i="0" spc="-4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 spc="60">
                <a:solidFill>
                  <a:schemeClr val="tx1"/>
                </a:solidFill>
                <a:latin typeface="Arial"/>
                <a:ea typeface="+mn-ea"/>
                <a:cs typeface="Arial"/>
              </a:rPr>
              <a:t>van</a:t>
            </a:r>
            <a:r>
              <a:rPr lang="en-US" b="0" i="0" spc="1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 spc="75">
                <a:solidFill>
                  <a:schemeClr val="tx1"/>
                </a:solidFill>
                <a:latin typeface="Arial"/>
                <a:ea typeface="+mn-ea"/>
                <a:cs typeface="Arial"/>
              </a:rPr>
              <a:t>den</a:t>
            </a:r>
            <a:r>
              <a:rPr lang="en-US" b="0" i="0" spc="5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 spc="55">
                <a:solidFill>
                  <a:schemeClr val="tx1"/>
                </a:solidFill>
                <a:latin typeface="Arial"/>
                <a:ea typeface="+mn-ea"/>
                <a:cs typeface="Arial"/>
              </a:rPr>
              <a:t>Heuvel</a:t>
            </a:r>
            <a:endParaRPr lang="en-US" b="0" i="0">
              <a:solidFill>
                <a:schemeClr val="tx1"/>
              </a:solidFill>
              <a:latin typeface="Arial"/>
              <a:ea typeface="+mn-ea"/>
              <a:cs typeface="Arial"/>
            </a:endParaRPr>
          </a:p>
          <a:p>
            <a:pPr>
              <a:spcBef>
                <a:spcPts val="1930"/>
              </a:spcBef>
            </a:pP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Scheurebe</a:t>
            </a:r>
            <a:r>
              <a:rPr lang="en-US" b="0" i="0" spc="-25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van</a:t>
            </a:r>
            <a:r>
              <a:rPr lang="en-US" b="0" i="0" spc="-3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het</a:t>
            </a:r>
            <a:r>
              <a:rPr lang="en-US" b="0" i="0" spc="-3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wijnhuis</a:t>
            </a:r>
            <a:r>
              <a:rPr lang="en-US" b="0" i="0" spc="1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Scheu</a:t>
            </a:r>
            <a:r>
              <a:rPr lang="en-US" b="0" i="0" spc="-3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(wat</a:t>
            </a:r>
            <a:r>
              <a:rPr lang="en-US" b="0" i="0" spc="-3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een</a:t>
            </a:r>
            <a:r>
              <a:rPr lang="en-US" b="0" i="0" spc="-35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toeval)</a:t>
            </a:r>
            <a:r>
              <a:rPr lang="en-US" b="0" i="0" spc="15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uit</a:t>
            </a:r>
            <a:r>
              <a:rPr lang="en-US" b="0" i="0" spc="-30">
                <a:solidFill>
                  <a:schemeClr val="tx1"/>
                </a:solidFill>
                <a:latin typeface="Arial"/>
                <a:ea typeface="+mn-ea"/>
                <a:cs typeface="Arial"/>
              </a:rPr>
              <a:t> </a:t>
            </a:r>
            <a:r>
              <a:rPr lang="en-US" b="0" i="0">
                <a:solidFill>
                  <a:schemeClr val="tx1"/>
                </a:solidFill>
                <a:latin typeface="Arial"/>
                <a:ea typeface="+mn-ea"/>
                <a:cs typeface="Arial"/>
              </a:rPr>
              <a:t>de</a:t>
            </a:r>
            <a:r>
              <a:rPr lang="en-US" b="0" i="0" spc="-10">
                <a:solidFill>
                  <a:schemeClr val="tx1"/>
                </a:solidFill>
                <a:latin typeface="Arial"/>
                <a:ea typeface="+mn-ea"/>
                <a:cs typeface="Arial"/>
              </a:rPr>
              <a:t> Pfalz.</a:t>
            </a:r>
            <a:endParaRPr lang="en-US" b="0" i="0">
              <a:solidFill>
                <a:schemeClr val="tx1"/>
              </a:solidFill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135" dirty="0"/>
              <a:t>4.</a:t>
            </a:r>
            <a:r>
              <a:rPr spc="-105" dirty="0"/>
              <a:t> </a:t>
            </a:r>
            <a:r>
              <a:rPr spc="165" dirty="0"/>
              <a:t>Cantina</a:t>
            </a:r>
            <a:r>
              <a:rPr spc="-114" dirty="0"/>
              <a:t> </a:t>
            </a:r>
            <a:r>
              <a:rPr spc="145" dirty="0"/>
              <a:t>Tramin.</a:t>
            </a:r>
            <a:r>
              <a:rPr spc="-95" dirty="0"/>
              <a:t> </a:t>
            </a:r>
            <a:r>
              <a:rPr spc="190" dirty="0"/>
              <a:t>Nussbaumer</a:t>
            </a:r>
            <a:r>
              <a:rPr spc="-90" dirty="0"/>
              <a:t> </a:t>
            </a:r>
            <a:r>
              <a:rPr spc="110" dirty="0"/>
              <a:t>2024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5352" y="2926842"/>
            <a:ext cx="3685032" cy="246037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31552" y="1417700"/>
            <a:ext cx="1216152" cy="409752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643458" y="1220216"/>
            <a:ext cx="5320665" cy="4609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105"/>
              </a:spcBef>
            </a:pPr>
            <a:r>
              <a:rPr sz="1800" spc="75" dirty="0">
                <a:latin typeface="Arial"/>
                <a:cs typeface="Arial"/>
              </a:rPr>
              <a:t>Erie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lang="nl-NL" spc="75" dirty="0">
                <a:latin typeface="Arial"/>
                <a:cs typeface="Arial"/>
              </a:rPr>
              <a:t>M</a:t>
            </a:r>
            <a:r>
              <a:rPr sz="1800" spc="75" dirty="0" err="1">
                <a:latin typeface="Arial"/>
                <a:cs typeface="Arial"/>
              </a:rPr>
              <a:t>erkus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165" dirty="0">
                <a:latin typeface="Arial"/>
                <a:cs typeface="Arial"/>
              </a:rPr>
              <a:t>&amp;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Tanja</a:t>
            </a:r>
            <a:r>
              <a:rPr sz="1800" spc="65" dirty="0">
                <a:latin typeface="Arial"/>
                <a:cs typeface="Arial"/>
              </a:rPr>
              <a:t> van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75" dirty="0">
                <a:latin typeface="Arial"/>
                <a:cs typeface="Arial"/>
              </a:rPr>
              <a:t>Heesch</a:t>
            </a: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1614"/>
              </a:spcBef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Cantina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Tramin.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Nussbaumer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2024,</a:t>
            </a:r>
            <a:r>
              <a:rPr sz="1800" spc="-1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€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28,-</a:t>
            </a:r>
            <a:endParaRPr sz="1800" dirty="0">
              <a:latin typeface="Arial"/>
              <a:cs typeface="Arial"/>
            </a:endParaRPr>
          </a:p>
          <a:p>
            <a:pPr marL="241300" marR="5080" indent="-228600">
              <a:lnSpc>
                <a:spcPts val="1950"/>
              </a:lnSpc>
              <a:spcBef>
                <a:spcPts val="1035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Arial"/>
                <a:cs typeface="Arial"/>
              </a:rPr>
              <a:t>We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hebben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een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Gewürztraminer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meegenomen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uit </a:t>
            </a:r>
            <a:r>
              <a:rPr sz="1800" dirty="0">
                <a:latin typeface="Arial"/>
                <a:cs typeface="Arial"/>
              </a:rPr>
              <a:t>het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dorpje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Tramin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Süd-</a:t>
            </a:r>
            <a:r>
              <a:rPr sz="1800" dirty="0">
                <a:latin typeface="Arial"/>
                <a:cs typeface="Arial"/>
              </a:rPr>
              <a:t>Tirol: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Nussbaumer </a:t>
            </a:r>
            <a:r>
              <a:rPr sz="1800" spc="-10" dirty="0">
                <a:latin typeface="Arial"/>
                <a:cs typeface="Arial"/>
              </a:rPr>
              <a:t>2024.</a:t>
            </a:r>
            <a:endParaRPr sz="1800" dirty="0">
              <a:latin typeface="Arial"/>
              <a:cs typeface="Arial"/>
            </a:endParaRPr>
          </a:p>
          <a:p>
            <a:pPr marL="241300" marR="187960" indent="-228600">
              <a:lnSpc>
                <a:spcPts val="1950"/>
              </a:lnSpc>
              <a:spcBef>
                <a:spcPts val="1005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Arial"/>
                <a:cs typeface="Arial"/>
              </a:rPr>
              <a:t>Tramin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geldt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als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1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bakermat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druivenras.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wijn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is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gemaakt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 Kellerei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(Cantina) </a:t>
            </a:r>
            <a:r>
              <a:rPr sz="1800" dirty="0">
                <a:latin typeface="Arial"/>
                <a:cs typeface="Arial"/>
              </a:rPr>
              <a:t>Tramin,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een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coöperatie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van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zo’n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300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wijnboeren </a:t>
            </a:r>
            <a:r>
              <a:rPr sz="1800" dirty="0">
                <a:latin typeface="Arial"/>
                <a:cs typeface="Arial"/>
              </a:rPr>
              <a:t>in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de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regio.</a:t>
            </a: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755"/>
              </a:spcBef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Kleur: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goud-</a:t>
            </a:r>
            <a:r>
              <a:rPr sz="1800" spc="-20" dirty="0">
                <a:latin typeface="Arial"/>
                <a:cs typeface="Arial"/>
              </a:rPr>
              <a:t>geel</a:t>
            </a: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ts val="2055"/>
              </a:lnSpc>
              <a:spcBef>
                <a:spcPts val="800"/>
              </a:spcBef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Neus: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rozen,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tropisch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fruit,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kruiden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specerijen</a:t>
            </a:r>
            <a:endParaRPr sz="1800" dirty="0">
              <a:latin typeface="Arial"/>
              <a:cs typeface="Arial"/>
            </a:endParaRPr>
          </a:p>
          <a:p>
            <a:pPr marL="241300">
              <a:lnSpc>
                <a:spcPts val="2055"/>
              </a:lnSpc>
            </a:pPr>
            <a:r>
              <a:rPr sz="1800" dirty="0">
                <a:latin typeface="Arial"/>
                <a:cs typeface="Arial"/>
              </a:rPr>
              <a:t>zoals</a:t>
            </a:r>
            <a:r>
              <a:rPr sz="1800" spc="-5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gember,</a:t>
            </a:r>
            <a:r>
              <a:rPr sz="1800" spc="-6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kaneel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en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nootmuskaat</a:t>
            </a:r>
            <a:endParaRPr sz="1800" dirty="0">
              <a:latin typeface="Arial"/>
              <a:cs typeface="Arial"/>
            </a:endParaRPr>
          </a:p>
          <a:p>
            <a:pPr marL="241300" marR="41275" indent="-228600">
              <a:lnSpc>
                <a:spcPts val="1950"/>
              </a:lnSpc>
              <a:spcBef>
                <a:spcPts val="1035"/>
              </a:spcBef>
              <a:buChar char="•"/>
              <a:tabLst>
                <a:tab pos="241300" algn="l"/>
              </a:tabLst>
            </a:pPr>
            <a:r>
              <a:rPr sz="1800" dirty="0">
                <a:latin typeface="Arial"/>
                <a:cs typeface="Arial"/>
              </a:rPr>
              <a:t>Smaak: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diep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aromatisch,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volle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body,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kruidig,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ziltig, mineralig</a:t>
            </a:r>
            <a:endParaRPr sz="1800" dirty="0">
              <a:latin typeface="Arial"/>
              <a:cs typeface="Arial"/>
            </a:endParaRPr>
          </a:p>
          <a:p>
            <a:pPr marL="240665" indent="-227965">
              <a:lnSpc>
                <a:spcPct val="100000"/>
              </a:lnSpc>
              <a:spcBef>
                <a:spcPts val="765"/>
              </a:spcBef>
              <a:buChar char="•"/>
              <a:tabLst>
                <a:tab pos="240665" algn="l"/>
              </a:tabLst>
            </a:pPr>
            <a:r>
              <a:rPr sz="1800" dirty="0">
                <a:latin typeface="Arial"/>
                <a:cs typeface="Arial"/>
              </a:rPr>
              <a:t>Alcoholpercentage: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14%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14362" y="477596"/>
            <a:ext cx="952055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nl-NL" sz="3600" dirty="0"/>
              <a:t>5. L</a:t>
            </a:r>
            <a:r>
              <a:rPr sz="3600" dirty="0"/>
              <a:t>EMBERGER</a:t>
            </a:r>
            <a:r>
              <a:rPr sz="3600" spc="-60" dirty="0"/>
              <a:t> </a:t>
            </a:r>
            <a:r>
              <a:rPr sz="3600" spc="60" dirty="0"/>
              <a:t>TROCKEN</a:t>
            </a:r>
            <a:r>
              <a:rPr sz="3600" spc="20" dirty="0"/>
              <a:t> V</a:t>
            </a:r>
            <a:r>
              <a:rPr sz="3600" spc="55" dirty="0"/>
              <a:t>D</a:t>
            </a:r>
            <a:r>
              <a:rPr sz="3600" spc="-480" dirty="0"/>
              <a:t>P</a:t>
            </a:r>
            <a:r>
              <a:rPr sz="3600" spc="5" dirty="0"/>
              <a:t>.</a:t>
            </a:r>
            <a:r>
              <a:rPr sz="3600" spc="75" dirty="0"/>
              <a:t>O</a:t>
            </a:r>
            <a:r>
              <a:rPr sz="3600" spc="-170" dirty="0"/>
              <a:t>R</a:t>
            </a:r>
            <a:r>
              <a:rPr sz="3600" spc="100" dirty="0"/>
              <a:t>T</a:t>
            </a:r>
            <a:r>
              <a:rPr sz="3600" spc="25" dirty="0"/>
              <a:t>S</a:t>
            </a:r>
            <a:r>
              <a:rPr sz="3600" spc="55" dirty="0"/>
              <a:t>W</a:t>
            </a:r>
            <a:r>
              <a:rPr sz="3600" spc="20" dirty="0"/>
              <a:t>E</a:t>
            </a:r>
            <a:r>
              <a:rPr sz="3600" spc="70" dirty="0"/>
              <a:t>I</a:t>
            </a:r>
            <a:r>
              <a:rPr sz="3600" spc="55" dirty="0"/>
              <a:t>N</a:t>
            </a:r>
            <a:endParaRPr sz="3600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Menno</a:t>
            </a:r>
            <a:r>
              <a:rPr spc="-15" dirty="0"/>
              <a:t> </a:t>
            </a:r>
            <a:r>
              <a:rPr spc="-10" dirty="0"/>
              <a:t>Nieuwenhuyse</a:t>
            </a:r>
          </a:p>
          <a:p>
            <a:pPr>
              <a:lnSpc>
                <a:spcPct val="100000"/>
              </a:lnSpc>
              <a:spcBef>
                <a:spcPts val="365"/>
              </a:spcBef>
            </a:pPr>
            <a:endParaRPr spc="-10" dirty="0"/>
          </a:p>
          <a:p>
            <a:pPr marL="277495" marR="885190" indent="-229235">
              <a:lnSpc>
                <a:spcPts val="1730"/>
              </a:lnSpc>
              <a:spcBef>
                <a:spcPts val="5"/>
              </a:spcBef>
              <a:buChar char="•"/>
              <a:tabLst>
                <a:tab pos="277495" algn="l"/>
              </a:tabLst>
            </a:pPr>
            <a:r>
              <a:rPr sz="1550" dirty="0"/>
              <a:t>Ik</a:t>
            </a:r>
            <a:r>
              <a:rPr sz="1550" spc="170" dirty="0"/>
              <a:t> </a:t>
            </a:r>
            <a:r>
              <a:rPr sz="1550" dirty="0"/>
              <a:t>was</a:t>
            </a:r>
            <a:r>
              <a:rPr sz="1550" spc="90" dirty="0"/>
              <a:t> </a:t>
            </a:r>
            <a:r>
              <a:rPr sz="1550" dirty="0"/>
              <a:t>enige</a:t>
            </a:r>
            <a:r>
              <a:rPr sz="1550" spc="145" dirty="0"/>
              <a:t> </a:t>
            </a:r>
            <a:r>
              <a:rPr sz="1550" dirty="0"/>
              <a:t>tijd</a:t>
            </a:r>
            <a:r>
              <a:rPr sz="1550" spc="65" dirty="0"/>
              <a:t> </a:t>
            </a:r>
            <a:r>
              <a:rPr sz="1550" dirty="0"/>
              <a:t>geleden</a:t>
            </a:r>
            <a:r>
              <a:rPr sz="1550" spc="65" dirty="0"/>
              <a:t> </a:t>
            </a:r>
            <a:r>
              <a:rPr sz="1550" dirty="0"/>
              <a:t>op</a:t>
            </a:r>
            <a:r>
              <a:rPr sz="1550" spc="65" dirty="0"/>
              <a:t> </a:t>
            </a:r>
            <a:r>
              <a:rPr sz="1550" dirty="0"/>
              <a:t>bezoek</a:t>
            </a:r>
            <a:r>
              <a:rPr sz="1550" spc="90" dirty="0"/>
              <a:t> </a:t>
            </a:r>
            <a:r>
              <a:rPr sz="1550" dirty="0"/>
              <a:t>bij</a:t>
            </a:r>
            <a:r>
              <a:rPr sz="1550" spc="90" dirty="0"/>
              <a:t> </a:t>
            </a:r>
            <a:r>
              <a:rPr sz="1550" dirty="0"/>
              <a:t>Graf</a:t>
            </a:r>
            <a:r>
              <a:rPr sz="1550" spc="165" dirty="0"/>
              <a:t> </a:t>
            </a:r>
            <a:r>
              <a:rPr sz="1550" dirty="0"/>
              <a:t>Von</a:t>
            </a:r>
            <a:r>
              <a:rPr sz="1550" spc="140" dirty="0"/>
              <a:t> </a:t>
            </a:r>
            <a:r>
              <a:rPr sz="1550" dirty="0"/>
              <a:t>Bentzel-Sturmfeder,</a:t>
            </a:r>
            <a:r>
              <a:rPr sz="1550" spc="75" dirty="0"/>
              <a:t> </a:t>
            </a:r>
            <a:r>
              <a:rPr sz="1550" dirty="0"/>
              <a:t>de</a:t>
            </a:r>
            <a:r>
              <a:rPr sz="1550" spc="65" dirty="0"/>
              <a:t> </a:t>
            </a:r>
            <a:r>
              <a:rPr sz="1550" dirty="0"/>
              <a:t>eerste</a:t>
            </a:r>
            <a:r>
              <a:rPr sz="1550" spc="65" dirty="0"/>
              <a:t> </a:t>
            </a:r>
            <a:r>
              <a:rPr sz="1550" dirty="0"/>
              <a:t>graaf</a:t>
            </a:r>
            <a:r>
              <a:rPr sz="1550" spc="75" dirty="0"/>
              <a:t> </a:t>
            </a:r>
            <a:r>
              <a:rPr sz="1550" dirty="0"/>
              <a:t>die</a:t>
            </a:r>
            <a:r>
              <a:rPr sz="1550" spc="65" dirty="0"/>
              <a:t> </a:t>
            </a:r>
            <a:r>
              <a:rPr sz="1550" dirty="0"/>
              <a:t>ook</a:t>
            </a:r>
            <a:r>
              <a:rPr sz="1550" spc="90" dirty="0"/>
              <a:t> </a:t>
            </a:r>
            <a:r>
              <a:rPr sz="1550" spc="-10" dirty="0"/>
              <a:t>wijnmaker </a:t>
            </a:r>
            <a:r>
              <a:rPr sz="1550" dirty="0"/>
              <a:t>geworden</a:t>
            </a:r>
            <a:r>
              <a:rPr sz="1550" spc="95" dirty="0"/>
              <a:t> </a:t>
            </a:r>
            <a:r>
              <a:rPr sz="1550" dirty="0"/>
              <a:t>is</a:t>
            </a:r>
            <a:r>
              <a:rPr sz="1550" spc="114" dirty="0"/>
              <a:t> </a:t>
            </a:r>
            <a:r>
              <a:rPr sz="1550" dirty="0"/>
              <a:t>van</a:t>
            </a:r>
            <a:r>
              <a:rPr sz="1550" spc="100" dirty="0"/>
              <a:t> </a:t>
            </a:r>
            <a:r>
              <a:rPr sz="1550" dirty="0"/>
              <a:t>de</a:t>
            </a:r>
            <a:r>
              <a:rPr sz="1550" spc="95" dirty="0"/>
              <a:t> </a:t>
            </a:r>
            <a:r>
              <a:rPr sz="1550" dirty="0"/>
              <a:t>grafelijke</a:t>
            </a:r>
            <a:r>
              <a:rPr sz="1550" spc="95" dirty="0"/>
              <a:t> </a:t>
            </a:r>
            <a:r>
              <a:rPr sz="1550" spc="-10" dirty="0"/>
              <a:t>familie.</a:t>
            </a:r>
            <a:endParaRPr sz="1550"/>
          </a:p>
          <a:p>
            <a:pPr marL="277495" marR="313055" indent="-229235">
              <a:lnSpc>
                <a:spcPts val="1730"/>
              </a:lnSpc>
              <a:spcBef>
                <a:spcPts val="1010"/>
              </a:spcBef>
              <a:buChar char="•"/>
              <a:tabLst>
                <a:tab pos="277495" algn="l"/>
              </a:tabLst>
            </a:pPr>
            <a:r>
              <a:rPr sz="1550" dirty="0"/>
              <a:t>Het</a:t>
            </a:r>
            <a:r>
              <a:rPr sz="1550" spc="130" dirty="0"/>
              <a:t> </a:t>
            </a:r>
            <a:r>
              <a:rPr sz="1550" dirty="0"/>
              <a:t>wijndomein</a:t>
            </a:r>
            <a:r>
              <a:rPr sz="1550" spc="120" dirty="0"/>
              <a:t> </a:t>
            </a:r>
            <a:r>
              <a:rPr sz="1550" dirty="0"/>
              <a:t>is</a:t>
            </a:r>
            <a:r>
              <a:rPr sz="1550" spc="65" dirty="0"/>
              <a:t> </a:t>
            </a:r>
            <a:r>
              <a:rPr sz="1550" dirty="0"/>
              <a:t>al</a:t>
            </a:r>
            <a:r>
              <a:rPr sz="1550" spc="70" dirty="0"/>
              <a:t> </a:t>
            </a:r>
            <a:r>
              <a:rPr sz="1550" dirty="0"/>
              <a:t>vele</a:t>
            </a:r>
            <a:r>
              <a:rPr sz="1550" spc="40" dirty="0"/>
              <a:t> </a:t>
            </a:r>
            <a:r>
              <a:rPr sz="1550" dirty="0"/>
              <a:t>eeuwen</a:t>
            </a:r>
            <a:r>
              <a:rPr sz="1550" spc="40" dirty="0"/>
              <a:t> </a:t>
            </a:r>
            <a:r>
              <a:rPr sz="1550" dirty="0"/>
              <a:t>in</a:t>
            </a:r>
            <a:r>
              <a:rPr sz="1550" spc="120" dirty="0"/>
              <a:t> </a:t>
            </a:r>
            <a:r>
              <a:rPr sz="1550" dirty="0"/>
              <a:t>bezit</a:t>
            </a:r>
            <a:r>
              <a:rPr sz="1550" spc="135" dirty="0"/>
              <a:t> </a:t>
            </a:r>
            <a:r>
              <a:rPr sz="1550" dirty="0"/>
              <a:t>van</a:t>
            </a:r>
            <a:r>
              <a:rPr sz="1550" spc="120" dirty="0"/>
              <a:t> </a:t>
            </a:r>
            <a:r>
              <a:rPr sz="1550" dirty="0"/>
              <a:t>de</a:t>
            </a:r>
            <a:r>
              <a:rPr sz="1550" spc="120" dirty="0"/>
              <a:t> </a:t>
            </a:r>
            <a:r>
              <a:rPr sz="1550" dirty="0"/>
              <a:t>familie.</a:t>
            </a:r>
            <a:r>
              <a:rPr sz="1550" spc="55" dirty="0"/>
              <a:t> </a:t>
            </a:r>
            <a:r>
              <a:rPr sz="1550" dirty="0"/>
              <a:t>Het</a:t>
            </a:r>
            <a:r>
              <a:rPr sz="1550" spc="130" dirty="0"/>
              <a:t> </a:t>
            </a:r>
            <a:r>
              <a:rPr sz="1550" dirty="0"/>
              <a:t>is</a:t>
            </a:r>
            <a:r>
              <a:rPr sz="1550" spc="65" dirty="0"/>
              <a:t> </a:t>
            </a:r>
            <a:r>
              <a:rPr sz="1550" dirty="0"/>
              <a:t>een</a:t>
            </a:r>
            <a:r>
              <a:rPr sz="1550" spc="40" dirty="0"/>
              <a:t> </a:t>
            </a:r>
            <a:r>
              <a:rPr sz="1550" dirty="0"/>
              <a:t>zeer</a:t>
            </a:r>
            <a:r>
              <a:rPr sz="1550" spc="185" dirty="0"/>
              <a:t> </a:t>
            </a:r>
            <a:r>
              <a:rPr sz="1550" dirty="0"/>
              <a:t>amaibele</a:t>
            </a:r>
            <a:r>
              <a:rPr sz="1550" spc="65" dirty="0"/>
              <a:t> </a:t>
            </a:r>
            <a:r>
              <a:rPr sz="1550" dirty="0"/>
              <a:t>man</a:t>
            </a:r>
            <a:r>
              <a:rPr sz="1550" spc="40" dirty="0"/>
              <a:t> </a:t>
            </a:r>
            <a:r>
              <a:rPr sz="1550" dirty="0"/>
              <a:t>die</a:t>
            </a:r>
            <a:r>
              <a:rPr sz="1550" spc="40" dirty="0"/>
              <a:t> </a:t>
            </a:r>
            <a:r>
              <a:rPr sz="1550" dirty="0"/>
              <a:t>ook</a:t>
            </a:r>
            <a:r>
              <a:rPr sz="1550" spc="65" dirty="0"/>
              <a:t> </a:t>
            </a:r>
            <a:r>
              <a:rPr sz="1550" dirty="0"/>
              <a:t>de</a:t>
            </a:r>
            <a:r>
              <a:rPr sz="1550" spc="40" dirty="0"/>
              <a:t> </a:t>
            </a:r>
            <a:r>
              <a:rPr sz="1550" dirty="0"/>
              <a:t>proeverij</a:t>
            </a:r>
            <a:r>
              <a:rPr sz="1550" spc="70" dirty="0"/>
              <a:t> </a:t>
            </a:r>
            <a:r>
              <a:rPr sz="1550" spc="-25" dirty="0"/>
              <a:t>in </a:t>
            </a:r>
            <a:r>
              <a:rPr sz="1550" dirty="0"/>
              <a:t>eigen</a:t>
            </a:r>
            <a:r>
              <a:rPr sz="1550" spc="65" dirty="0"/>
              <a:t> </a:t>
            </a:r>
            <a:r>
              <a:rPr sz="1550" dirty="0"/>
              <a:t>persoon</a:t>
            </a:r>
            <a:r>
              <a:rPr sz="1550" spc="155" dirty="0"/>
              <a:t> </a:t>
            </a:r>
            <a:r>
              <a:rPr sz="1550" dirty="0"/>
              <a:t>begeleidde.</a:t>
            </a:r>
            <a:r>
              <a:rPr sz="1550" spc="165" dirty="0"/>
              <a:t> </a:t>
            </a:r>
            <a:r>
              <a:rPr sz="1550" dirty="0"/>
              <a:t>Je</a:t>
            </a:r>
            <a:r>
              <a:rPr sz="1550" spc="70" dirty="0"/>
              <a:t> </a:t>
            </a:r>
            <a:r>
              <a:rPr sz="1550" dirty="0"/>
              <a:t>kan</a:t>
            </a:r>
            <a:r>
              <a:rPr sz="1550" spc="65" dirty="0"/>
              <a:t> </a:t>
            </a:r>
            <a:r>
              <a:rPr sz="1550" dirty="0"/>
              <a:t>ook</a:t>
            </a:r>
            <a:r>
              <a:rPr sz="1550" spc="95" dirty="0"/>
              <a:t> </a:t>
            </a:r>
            <a:r>
              <a:rPr sz="1550" dirty="0"/>
              <a:t>bij</a:t>
            </a:r>
            <a:r>
              <a:rPr sz="1550" spc="100" dirty="0"/>
              <a:t> </a:t>
            </a:r>
            <a:r>
              <a:rPr sz="1550" dirty="0"/>
              <a:t>de</a:t>
            </a:r>
            <a:r>
              <a:rPr sz="1550" spc="150" dirty="0"/>
              <a:t> </a:t>
            </a:r>
            <a:r>
              <a:rPr sz="1550" dirty="0"/>
              <a:t>graaf</a:t>
            </a:r>
            <a:r>
              <a:rPr sz="1550" spc="80" dirty="0"/>
              <a:t> </a:t>
            </a:r>
            <a:r>
              <a:rPr sz="1550" dirty="0"/>
              <a:t>overnachten;</a:t>
            </a:r>
            <a:r>
              <a:rPr sz="1550" spc="80" dirty="0"/>
              <a:t> </a:t>
            </a:r>
            <a:r>
              <a:rPr sz="1550" dirty="0"/>
              <a:t>helemaal</a:t>
            </a:r>
            <a:r>
              <a:rPr sz="1550" spc="100" dirty="0"/>
              <a:t> </a:t>
            </a:r>
            <a:r>
              <a:rPr sz="1550" dirty="0"/>
              <a:t>leuk</a:t>
            </a:r>
            <a:r>
              <a:rPr sz="1550" spc="95" dirty="0"/>
              <a:t> </a:t>
            </a:r>
            <a:r>
              <a:rPr sz="1550" dirty="0"/>
              <a:t>en</a:t>
            </a:r>
            <a:r>
              <a:rPr sz="1550" spc="150" dirty="0"/>
              <a:t> </a:t>
            </a:r>
            <a:r>
              <a:rPr sz="1550" dirty="0"/>
              <a:t>een</a:t>
            </a:r>
            <a:r>
              <a:rPr sz="1550" spc="70" dirty="0"/>
              <a:t> </a:t>
            </a:r>
            <a:r>
              <a:rPr sz="1550" spc="-10" dirty="0"/>
              <a:t>aanrader.</a:t>
            </a:r>
            <a:endParaRPr sz="1550"/>
          </a:p>
          <a:p>
            <a:pPr marL="277495" marR="75565" indent="-229235">
              <a:lnSpc>
                <a:spcPts val="1730"/>
              </a:lnSpc>
              <a:spcBef>
                <a:spcPts val="1010"/>
              </a:spcBef>
              <a:buChar char="•"/>
              <a:tabLst>
                <a:tab pos="277495" algn="l"/>
              </a:tabLst>
            </a:pPr>
            <a:r>
              <a:rPr sz="1550" dirty="0"/>
              <a:t>De</a:t>
            </a:r>
            <a:r>
              <a:rPr sz="1550" spc="125" dirty="0"/>
              <a:t> </a:t>
            </a:r>
            <a:r>
              <a:rPr sz="1550" dirty="0"/>
              <a:t>wijn</a:t>
            </a:r>
            <a:r>
              <a:rPr sz="1550" spc="130" dirty="0"/>
              <a:t> </a:t>
            </a:r>
            <a:r>
              <a:rPr sz="1550" dirty="0"/>
              <a:t>is</a:t>
            </a:r>
            <a:r>
              <a:rPr sz="1550" spc="70" dirty="0"/>
              <a:t> </a:t>
            </a:r>
            <a:r>
              <a:rPr sz="1550" dirty="0"/>
              <a:t>gemaakt</a:t>
            </a:r>
            <a:r>
              <a:rPr sz="1550" spc="55" dirty="0"/>
              <a:t> </a:t>
            </a:r>
            <a:r>
              <a:rPr sz="1550" dirty="0"/>
              <a:t>van</a:t>
            </a:r>
            <a:r>
              <a:rPr sz="1550" spc="45" dirty="0"/>
              <a:t> </a:t>
            </a:r>
            <a:r>
              <a:rPr sz="1550" dirty="0"/>
              <a:t>de</a:t>
            </a:r>
            <a:r>
              <a:rPr sz="1550" spc="114" dirty="0"/>
              <a:t> </a:t>
            </a:r>
            <a:r>
              <a:rPr sz="1550" dirty="0"/>
              <a:t>Lemberger,</a:t>
            </a:r>
            <a:r>
              <a:rPr sz="1550" spc="55" dirty="0"/>
              <a:t> </a:t>
            </a:r>
            <a:r>
              <a:rPr sz="1550" dirty="0"/>
              <a:t>de</a:t>
            </a:r>
            <a:r>
              <a:rPr sz="1550" spc="45" dirty="0"/>
              <a:t> </a:t>
            </a:r>
            <a:r>
              <a:rPr sz="1550" dirty="0"/>
              <a:t>plaatselijke</a:t>
            </a:r>
            <a:r>
              <a:rPr sz="1550" spc="50" dirty="0"/>
              <a:t> </a:t>
            </a:r>
            <a:r>
              <a:rPr sz="1550" dirty="0"/>
              <a:t>naam</a:t>
            </a:r>
            <a:r>
              <a:rPr sz="1550" spc="120" dirty="0"/>
              <a:t> </a:t>
            </a:r>
            <a:r>
              <a:rPr sz="1550" dirty="0"/>
              <a:t>van</a:t>
            </a:r>
            <a:r>
              <a:rPr sz="1550" spc="135" dirty="0"/>
              <a:t> </a:t>
            </a:r>
            <a:r>
              <a:rPr sz="1550" dirty="0"/>
              <a:t>wat</a:t>
            </a:r>
            <a:r>
              <a:rPr sz="1550" spc="140" dirty="0"/>
              <a:t> </a:t>
            </a:r>
            <a:r>
              <a:rPr sz="1550" dirty="0"/>
              <a:t>wij</a:t>
            </a:r>
            <a:r>
              <a:rPr sz="1550" spc="75" dirty="0"/>
              <a:t> </a:t>
            </a:r>
            <a:r>
              <a:rPr sz="1550" dirty="0"/>
              <a:t>ook</a:t>
            </a:r>
            <a:r>
              <a:rPr sz="1550" spc="150" dirty="0"/>
              <a:t> </a:t>
            </a:r>
            <a:r>
              <a:rPr sz="1550" dirty="0"/>
              <a:t>kennen</a:t>
            </a:r>
            <a:r>
              <a:rPr sz="1550" spc="130" dirty="0"/>
              <a:t> </a:t>
            </a:r>
            <a:r>
              <a:rPr sz="1550" dirty="0"/>
              <a:t>als</a:t>
            </a:r>
            <a:r>
              <a:rPr sz="1550" spc="110" dirty="0"/>
              <a:t> </a:t>
            </a:r>
            <a:r>
              <a:rPr sz="1550" dirty="0"/>
              <a:t>Blaufränkisch</a:t>
            </a:r>
            <a:r>
              <a:rPr sz="1550" spc="90" dirty="0"/>
              <a:t> </a:t>
            </a:r>
            <a:r>
              <a:rPr sz="1550" spc="-25" dirty="0"/>
              <a:t>uit </a:t>
            </a:r>
            <a:r>
              <a:rPr sz="1550" dirty="0"/>
              <a:t>Oostenrijk.</a:t>
            </a:r>
            <a:r>
              <a:rPr sz="1550" spc="60" dirty="0"/>
              <a:t> </a:t>
            </a:r>
            <a:r>
              <a:rPr sz="1550" dirty="0"/>
              <a:t>Deze</a:t>
            </a:r>
            <a:r>
              <a:rPr sz="1550" spc="50" dirty="0"/>
              <a:t> </a:t>
            </a:r>
            <a:r>
              <a:rPr sz="1550" dirty="0"/>
              <a:t>druif</a:t>
            </a:r>
            <a:r>
              <a:rPr sz="1550" spc="150" dirty="0"/>
              <a:t> </a:t>
            </a:r>
            <a:r>
              <a:rPr sz="1550" dirty="0"/>
              <a:t>kent</a:t>
            </a:r>
            <a:r>
              <a:rPr sz="1550" spc="60" dirty="0"/>
              <a:t> </a:t>
            </a:r>
            <a:r>
              <a:rPr sz="1550" dirty="0"/>
              <a:t>in</a:t>
            </a:r>
            <a:r>
              <a:rPr sz="1550" spc="135" dirty="0"/>
              <a:t> </a:t>
            </a:r>
            <a:r>
              <a:rPr sz="1550" dirty="0"/>
              <a:t>Württemberg,</a:t>
            </a:r>
            <a:r>
              <a:rPr sz="1550" spc="145" dirty="0"/>
              <a:t> </a:t>
            </a:r>
            <a:r>
              <a:rPr sz="1550" dirty="0"/>
              <a:t>het</a:t>
            </a:r>
            <a:r>
              <a:rPr sz="1550" spc="145" dirty="0"/>
              <a:t> </a:t>
            </a:r>
            <a:r>
              <a:rPr sz="1550" dirty="0"/>
              <a:t>wijngebied</a:t>
            </a:r>
            <a:r>
              <a:rPr sz="1550" spc="135" dirty="0"/>
              <a:t> </a:t>
            </a:r>
            <a:r>
              <a:rPr sz="1550" dirty="0"/>
              <a:t>waar</a:t>
            </a:r>
            <a:r>
              <a:rPr sz="1550" spc="130" dirty="0"/>
              <a:t> </a:t>
            </a:r>
            <a:r>
              <a:rPr sz="1550" dirty="0"/>
              <a:t>we</a:t>
            </a:r>
            <a:r>
              <a:rPr sz="1550" spc="50" dirty="0"/>
              <a:t> </a:t>
            </a:r>
            <a:r>
              <a:rPr sz="1550" dirty="0"/>
              <a:t>het</a:t>
            </a:r>
            <a:r>
              <a:rPr sz="1550" spc="145" dirty="0"/>
              <a:t> </a:t>
            </a:r>
            <a:r>
              <a:rPr sz="1550" dirty="0"/>
              <a:t>hier</a:t>
            </a:r>
            <a:r>
              <a:rPr sz="1550" spc="130" dirty="0"/>
              <a:t> </a:t>
            </a:r>
            <a:r>
              <a:rPr sz="1550" dirty="0"/>
              <a:t>over</a:t>
            </a:r>
            <a:r>
              <a:rPr sz="1550" spc="45" dirty="0"/>
              <a:t> </a:t>
            </a:r>
            <a:r>
              <a:rPr sz="1550" dirty="0"/>
              <a:t>hebben,</a:t>
            </a:r>
            <a:r>
              <a:rPr sz="1550" spc="145" dirty="0"/>
              <a:t> </a:t>
            </a:r>
            <a:r>
              <a:rPr sz="1550" dirty="0"/>
              <a:t>echt</a:t>
            </a:r>
            <a:r>
              <a:rPr sz="1550" spc="145" dirty="0"/>
              <a:t> </a:t>
            </a:r>
            <a:r>
              <a:rPr sz="1550" dirty="0"/>
              <a:t>een</a:t>
            </a:r>
            <a:r>
              <a:rPr sz="1550" spc="50" dirty="0"/>
              <a:t> </a:t>
            </a:r>
            <a:r>
              <a:rPr sz="1550" spc="-10" dirty="0"/>
              <a:t>eigen </a:t>
            </a:r>
            <a:r>
              <a:rPr sz="1550" dirty="0"/>
              <a:t>signatuur</a:t>
            </a:r>
            <a:r>
              <a:rPr sz="1550" spc="120" dirty="0"/>
              <a:t> </a:t>
            </a:r>
            <a:r>
              <a:rPr sz="1550" dirty="0"/>
              <a:t>en</a:t>
            </a:r>
            <a:r>
              <a:rPr sz="1550" spc="50" dirty="0"/>
              <a:t> </a:t>
            </a:r>
            <a:r>
              <a:rPr sz="1550" dirty="0"/>
              <a:t>de</a:t>
            </a:r>
            <a:r>
              <a:rPr sz="1550" spc="45" dirty="0"/>
              <a:t> </a:t>
            </a:r>
            <a:r>
              <a:rPr sz="1550" dirty="0"/>
              <a:t>wijnen</a:t>
            </a:r>
            <a:r>
              <a:rPr sz="1550" spc="50" dirty="0"/>
              <a:t> </a:t>
            </a:r>
            <a:r>
              <a:rPr sz="1550" dirty="0"/>
              <a:t>zijn</a:t>
            </a:r>
            <a:r>
              <a:rPr sz="1550" spc="130" dirty="0"/>
              <a:t> </a:t>
            </a:r>
            <a:r>
              <a:rPr sz="1550" dirty="0"/>
              <a:t>(ik</a:t>
            </a:r>
            <a:r>
              <a:rPr sz="1550" spc="70" dirty="0"/>
              <a:t> </a:t>
            </a:r>
            <a:r>
              <a:rPr sz="1550" dirty="0"/>
              <a:t>heb</a:t>
            </a:r>
            <a:r>
              <a:rPr sz="1550" spc="130" dirty="0"/>
              <a:t> </a:t>
            </a:r>
            <a:r>
              <a:rPr sz="1550" dirty="0"/>
              <a:t>uitgebreid</a:t>
            </a:r>
            <a:r>
              <a:rPr sz="1550" spc="50" dirty="0"/>
              <a:t> </a:t>
            </a:r>
            <a:r>
              <a:rPr sz="1550" dirty="0"/>
              <a:t>geproefd</a:t>
            </a:r>
            <a:r>
              <a:rPr sz="1550" spc="130" dirty="0"/>
              <a:t> </a:t>
            </a:r>
            <a:r>
              <a:rPr sz="1550" dirty="0"/>
              <a:t>bij</a:t>
            </a:r>
            <a:r>
              <a:rPr sz="1550" spc="75" dirty="0"/>
              <a:t> </a:t>
            </a:r>
            <a:r>
              <a:rPr sz="1550" dirty="0"/>
              <a:t>deze</a:t>
            </a:r>
            <a:r>
              <a:rPr sz="1550" spc="130" dirty="0"/>
              <a:t> </a:t>
            </a:r>
            <a:r>
              <a:rPr sz="1550" dirty="0"/>
              <a:t>en</a:t>
            </a:r>
            <a:r>
              <a:rPr sz="1550" spc="130" dirty="0"/>
              <a:t> </a:t>
            </a:r>
            <a:r>
              <a:rPr sz="1550" dirty="0"/>
              <a:t>andere</a:t>
            </a:r>
            <a:r>
              <a:rPr sz="1550" spc="130" dirty="0"/>
              <a:t> </a:t>
            </a:r>
            <a:r>
              <a:rPr sz="1550" dirty="0"/>
              <a:t>goede</a:t>
            </a:r>
            <a:r>
              <a:rPr sz="1550" spc="130" dirty="0"/>
              <a:t> </a:t>
            </a:r>
            <a:r>
              <a:rPr sz="1550" dirty="0"/>
              <a:t>wijnhuizen</a:t>
            </a:r>
            <a:r>
              <a:rPr sz="1550" spc="45" dirty="0"/>
              <a:t> </a:t>
            </a:r>
            <a:r>
              <a:rPr sz="1550" dirty="0"/>
              <a:t>in</a:t>
            </a:r>
            <a:r>
              <a:rPr sz="1550" spc="130" dirty="0"/>
              <a:t> </a:t>
            </a:r>
            <a:r>
              <a:rPr sz="1550" dirty="0"/>
              <a:t>die</a:t>
            </a:r>
            <a:r>
              <a:rPr sz="1550" spc="50" dirty="0"/>
              <a:t> </a:t>
            </a:r>
            <a:r>
              <a:rPr sz="1550" dirty="0"/>
              <a:t>regio)</a:t>
            </a:r>
            <a:r>
              <a:rPr sz="1550" spc="40" dirty="0"/>
              <a:t> </a:t>
            </a:r>
            <a:r>
              <a:rPr sz="1550" dirty="0"/>
              <a:t>van</a:t>
            </a:r>
            <a:r>
              <a:rPr sz="1550" spc="50" dirty="0"/>
              <a:t> </a:t>
            </a:r>
            <a:r>
              <a:rPr sz="1550" spc="-25" dirty="0"/>
              <a:t>een </a:t>
            </a:r>
            <a:r>
              <a:rPr sz="1550" dirty="0"/>
              <a:t>uitstekend</a:t>
            </a:r>
            <a:r>
              <a:rPr sz="1550" spc="95" dirty="0"/>
              <a:t> </a:t>
            </a:r>
            <a:r>
              <a:rPr sz="1550" dirty="0"/>
              <a:t>niveau</a:t>
            </a:r>
            <a:r>
              <a:rPr sz="1550" spc="185" dirty="0"/>
              <a:t> </a:t>
            </a:r>
            <a:r>
              <a:rPr sz="1550" dirty="0"/>
              <a:t>en</a:t>
            </a:r>
            <a:r>
              <a:rPr sz="1550" spc="185" dirty="0"/>
              <a:t> </a:t>
            </a:r>
            <a:r>
              <a:rPr sz="1550" dirty="0"/>
              <a:t>kennen</a:t>
            </a:r>
            <a:r>
              <a:rPr sz="1550" spc="190" dirty="0"/>
              <a:t> </a:t>
            </a:r>
            <a:r>
              <a:rPr sz="1550" dirty="0"/>
              <a:t>een</a:t>
            </a:r>
            <a:r>
              <a:rPr sz="1550" spc="185" dirty="0"/>
              <a:t> </a:t>
            </a:r>
            <a:r>
              <a:rPr sz="1550" dirty="0"/>
              <a:t>buitengewone</a:t>
            </a:r>
            <a:r>
              <a:rPr sz="1550" spc="95" dirty="0"/>
              <a:t> </a:t>
            </a:r>
            <a:r>
              <a:rPr sz="1550" dirty="0"/>
              <a:t>goede</a:t>
            </a:r>
            <a:r>
              <a:rPr sz="1550" spc="95" dirty="0"/>
              <a:t> </a:t>
            </a:r>
            <a:r>
              <a:rPr sz="1550" dirty="0"/>
              <a:t>prijs-</a:t>
            </a:r>
            <a:r>
              <a:rPr sz="1550" spc="-10" dirty="0"/>
              <a:t>kwaliteitsverhouding.</a:t>
            </a:r>
            <a:endParaRPr sz="1550"/>
          </a:p>
          <a:p>
            <a:pPr marL="277495" marR="433070" indent="-229235">
              <a:lnSpc>
                <a:spcPts val="1730"/>
              </a:lnSpc>
              <a:spcBef>
                <a:spcPts val="1015"/>
              </a:spcBef>
              <a:buChar char="•"/>
              <a:tabLst>
                <a:tab pos="277495" algn="l"/>
              </a:tabLst>
            </a:pPr>
            <a:r>
              <a:rPr sz="1550" dirty="0"/>
              <a:t>De</a:t>
            </a:r>
            <a:r>
              <a:rPr sz="1550" spc="105" dirty="0"/>
              <a:t> </a:t>
            </a:r>
            <a:r>
              <a:rPr sz="1550" dirty="0"/>
              <a:t>GG's</a:t>
            </a:r>
            <a:r>
              <a:rPr sz="1550" spc="105" dirty="0"/>
              <a:t> </a:t>
            </a:r>
            <a:r>
              <a:rPr sz="1550" dirty="0"/>
              <a:t>van</a:t>
            </a:r>
            <a:r>
              <a:rPr sz="1550" spc="150" dirty="0"/>
              <a:t> </a:t>
            </a:r>
            <a:r>
              <a:rPr sz="1550" dirty="0"/>
              <a:t>Lenberger</a:t>
            </a:r>
            <a:r>
              <a:rPr sz="1550" spc="60" dirty="0"/>
              <a:t> </a:t>
            </a:r>
            <a:r>
              <a:rPr sz="1550" dirty="0"/>
              <a:t>koop</a:t>
            </a:r>
            <a:r>
              <a:rPr sz="1550" spc="150" dirty="0"/>
              <a:t> </a:t>
            </a:r>
            <a:r>
              <a:rPr sz="1550" dirty="0"/>
              <a:t>je</a:t>
            </a:r>
            <a:r>
              <a:rPr sz="1550" spc="60" dirty="0"/>
              <a:t> </a:t>
            </a:r>
            <a:r>
              <a:rPr sz="1550" dirty="0"/>
              <a:t>voor</a:t>
            </a:r>
            <a:r>
              <a:rPr sz="1550" spc="140" dirty="0"/>
              <a:t> </a:t>
            </a:r>
            <a:r>
              <a:rPr sz="1550" dirty="0"/>
              <a:t>onder</a:t>
            </a:r>
            <a:r>
              <a:rPr sz="1550" spc="140" dirty="0"/>
              <a:t> </a:t>
            </a:r>
            <a:r>
              <a:rPr sz="1550" dirty="0"/>
              <a:t>de</a:t>
            </a:r>
            <a:r>
              <a:rPr sz="1550" spc="150" dirty="0"/>
              <a:t> </a:t>
            </a:r>
            <a:r>
              <a:rPr sz="1550" dirty="0"/>
              <a:t>30</a:t>
            </a:r>
            <a:r>
              <a:rPr sz="1550" spc="65" dirty="0"/>
              <a:t> </a:t>
            </a:r>
            <a:r>
              <a:rPr sz="1550" dirty="0"/>
              <a:t>euro,</a:t>
            </a:r>
            <a:r>
              <a:rPr sz="1550" spc="75" dirty="0"/>
              <a:t> </a:t>
            </a:r>
            <a:r>
              <a:rPr sz="1550" dirty="0"/>
              <a:t>maar</a:t>
            </a:r>
            <a:r>
              <a:rPr sz="1550" spc="55" dirty="0"/>
              <a:t> </a:t>
            </a:r>
            <a:r>
              <a:rPr sz="1550" dirty="0"/>
              <a:t>ook</a:t>
            </a:r>
            <a:r>
              <a:rPr sz="1550" spc="85" dirty="0"/>
              <a:t> </a:t>
            </a:r>
            <a:r>
              <a:rPr sz="1550" dirty="0"/>
              <a:t>op</a:t>
            </a:r>
            <a:r>
              <a:rPr sz="1550" spc="60" dirty="0"/>
              <a:t> </a:t>
            </a:r>
            <a:r>
              <a:rPr sz="1550" dirty="0"/>
              <a:t>instapniveau</a:t>
            </a:r>
            <a:r>
              <a:rPr sz="1550" spc="150" dirty="0"/>
              <a:t> </a:t>
            </a:r>
            <a:r>
              <a:rPr sz="1550" dirty="0"/>
              <a:t>(rond</a:t>
            </a:r>
            <a:r>
              <a:rPr sz="1550" spc="155" dirty="0"/>
              <a:t> </a:t>
            </a:r>
            <a:r>
              <a:rPr sz="1550" dirty="0"/>
              <a:t>de</a:t>
            </a:r>
            <a:r>
              <a:rPr sz="1550" spc="150" dirty="0"/>
              <a:t> </a:t>
            </a:r>
            <a:r>
              <a:rPr sz="1550" dirty="0"/>
              <a:t>acht</a:t>
            </a:r>
            <a:r>
              <a:rPr sz="1550" spc="75" dirty="0"/>
              <a:t> </a:t>
            </a:r>
            <a:r>
              <a:rPr sz="1550" dirty="0"/>
              <a:t>euro)</a:t>
            </a:r>
            <a:r>
              <a:rPr sz="1550" spc="55" dirty="0"/>
              <a:t> </a:t>
            </a:r>
            <a:r>
              <a:rPr sz="1550" dirty="0"/>
              <a:t>kan</a:t>
            </a:r>
            <a:r>
              <a:rPr sz="1550" spc="60" dirty="0"/>
              <a:t> </a:t>
            </a:r>
            <a:r>
              <a:rPr sz="1550" spc="-25" dirty="0"/>
              <a:t>je </a:t>
            </a:r>
            <a:r>
              <a:rPr sz="1550" dirty="0"/>
              <a:t>prima</a:t>
            </a:r>
            <a:r>
              <a:rPr sz="1550" spc="100" dirty="0"/>
              <a:t> </a:t>
            </a:r>
            <a:r>
              <a:rPr sz="1550" dirty="0"/>
              <a:t>wijnen</a:t>
            </a:r>
            <a:r>
              <a:rPr sz="1550" spc="105" dirty="0"/>
              <a:t> </a:t>
            </a:r>
            <a:r>
              <a:rPr sz="1550" spc="-10" dirty="0"/>
              <a:t>vinden.</a:t>
            </a:r>
            <a:endParaRPr sz="1550"/>
          </a:p>
          <a:p>
            <a:pPr marL="277495" marR="5080" indent="-229235">
              <a:lnSpc>
                <a:spcPts val="1730"/>
              </a:lnSpc>
              <a:spcBef>
                <a:spcPts val="1010"/>
              </a:spcBef>
              <a:buChar char="•"/>
              <a:tabLst>
                <a:tab pos="277495" algn="l"/>
              </a:tabLst>
            </a:pPr>
            <a:r>
              <a:rPr sz="1550" dirty="0"/>
              <a:t>Het</a:t>
            </a:r>
            <a:r>
              <a:rPr sz="1550" spc="140" dirty="0"/>
              <a:t> </a:t>
            </a:r>
            <a:r>
              <a:rPr sz="1550" dirty="0"/>
              <a:t>middensegment</a:t>
            </a:r>
            <a:r>
              <a:rPr sz="1550" spc="145" dirty="0"/>
              <a:t> </a:t>
            </a:r>
            <a:r>
              <a:rPr sz="1550" dirty="0"/>
              <a:t>geeft</a:t>
            </a:r>
            <a:r>
              <a:rPr sz="1550" spc="140" dirty="0"/>
              <a:t> </a:t>
            </a:r>
            <a:r>
              <a:rPr sz="1550" dirty="0"/>
              <a:t>echter</a:t>
            </a:r>
            <a:r>
              <a:rPr sz="1550" spc="130" dirty="0"/>
              <a:t> </a:t>
            </a:r>
            <a:r>
              <a:rPr sz="1550" dirty="0"/>
              <a:t>voor</a:t>
            </a:r>
            <a:r>
              <a:rPr sz="1550" spc="125" dirty="0"/>
              <a:t> </a:t>
            </a:r>
            <a:r>
              <a:rPr sz="1550" dirty="0"/>
              <a:t>rond</a:t>
            </a:r>
            <a:r>
              <a:rPr sz="1550" spc="130" dirty="0"/>
              <a:t> </a:t>
            </a:r>
            <a:r>
              <a:rPr sz="1550" dirty="0"/>
              <a:t>de</a:t>
            </a:r>
            <a:r>
              <a:rPr sz="1550" spc="130" dirty="0"/>
              <a:t> </a:t>
            </a:r>
            <a:r>
              <a:rPr sz="1550" dirty="0"/>
              <a:t>15</a:t>
            </a:r>
            <a:r>
              <a:rPr sz="1550" spc="130" dirty="0"/>
              <a:t> </a:t>
            </a:r>
            <a:r>
              <a:rPr sz="1550" dirty="0"/>
              <a:t>euro</a:t>
            </a:r>
            <a:r>
              <a:rPr sz="1550" spc="50" dirty="0"/>
              <a:t> </a:t>
            </a:r>
            <a:r>
              <a:rPr sz="1550" dirty="0"/>
              <a:t>echter</a:t>
            </a:r>
            <a:r>
              <a:rPr sz="1550" spc="45" dirty="0"/>
              <a:t> </a:t>
            </a:r>
            <a:r>
              <a:rPr sz="1550" dirty="0"/>
              <a:t>echt</a:t>
            </a:r>
            <a:r>
              <a:rPr sz="1550" spc="180" dirty="0"/>
              <a:t> </a:t>
            </a:r>
            <a:r>
              <a:rPr sz="1550" dirty="0"/>
              <a:t>terroirspecifieke</a:t>
            </a:r>
            <a:r>
              <a:rPr sz="1550" spc="150" dirty="0"/>
              <a:t> </a:t>
            </a:r>
            <a:r>
              <a:rPr sz="1550" dirty="0"/>
              <a:t>wijnen,</a:t>
            </a:r>
            <a:r>
              <a:rPr sz="1550" spc="60" dirty="0"/>
              <a:t> </a:t>
            </a:r>
            <a:r>
              <a:rPr sz="1550" dirty="0"/>
              <a:t>die</a:t>
            </a:r>
            <a:r>
              <a:rPr sz="1550" spc="130" dirty="0"/>
              <a:t> </a:t>
            </a:r>
            <a:r>
              <a:rPr sz="1550" dirty="0"/>
              <a:t>zowel</a:t>
            </a:r>
            <a:r>
              <a:rPr sz="1550" spc="80" dirty="0"/>
              <a:t> </a:t>
            </a:r>
            <a:r>
              <a:rPr sz="1550" dirty="0"/>
              <a:t>het</a:t>
            </a:r>
            <a:r>
              <a:rPr sz="1550" spc="140" dirty="0"/>
              <a:t> </a:t>
            </a:r>
            <a:r>
              <a:rPr sz="1550" spc="-10" dirty="0"/>
              <a:t>karakter </a:t>
            </a:r>
            <a:r>
              <a:rPr sz="1550" dirty="0"/>
              <a:t>van</a:t>
            </a:r>
            <a:r>
              <a:rPr sz="1550" spc="130" dirty="0"/>
              <a:t> </a:t>
            </a:r>
            <a:r>
              <a:rPr sz="1550" dirty="0"/>
              <a:t>de</a:t>
            </a:r>
            <a:r>
              <a:rPr sz="1550" spc="130" dirty="0"/>
              <a:t> </a:t>
            </a:r>
            <a:r>
              <a:rPr sz="1550" dirty="0"/>
              <a:t>druif</a:t>
            </a:r>
            <a:r>
              <a:rPr sz="1550" spc="60" dirty="0"/>
              <a:t> </a:t>
            </a:r>
            <a:r>
              <a:rPr sz="1550" dirty="0"/>
              <a:t>als</a:t>
            </a:r>
            <a:r>
              <a:rPr sz="1550" spc="70" dirty="0"/>
              <a:t> </a:t>
            </a:r>
            <a:r>
              <a:rPr sz="1550" dirty="0"/>
              <a:t>het</a:t>
            </a:r>
            <a:r>
              <a:rPr sz="1550" spc="60" dirty="0"/>
              <a:t> </a:t>
            </a:r>
            <a:r>
              <a:rPr sz="1550" dirty="0"/>
              <a:t>karakter</a:t>
            </a:r>
            <a:r>
              <a:rPr sz="1550" spc="125" dirty="0"/>
              <a:t> </a:t>
            </a:r>
            <a:r>
              <a:rPr sz="1550" dirty="0"/>
              <a:t>van</a:t>
            </a:r>
            <a:r>
              <a:rPr sz="1550" spc="130" dirty="0"/>
              <a:t> </a:t>
            </a:r>
            <a:r>
              <a:rPr sz="1550" dirty="0"/>
              <a:t>de</a:t>
            </a:r>
            <a:r>
              <a:rPr sz="1550" spc="135" dirty="0"/>
              <a:t> </a:t>
            </a:r>
            <a:r>
              <a:rPr sz="1550" dirty="0"/>
              <a:t>wijngaarden</a:t>
            </a:r>
            <a:r>
              <a:rPr sz="1550" spc="45" dirty="0"/>
              <a:t> </a:t>
            </a:r>
            <a:r>
              <a:rPr sz="1550" dirty="0"/>
              <a:t>tentoonspreiden.</a:t>
            </a:r>
            <a:r>
              <a:rPr sz="1550" spc="145" dirty="0"/>
              <a:t> </a:t>
            </a:r>
            <a:r>
              <a:rPr sz="1550" dirty="0"/>
              <a:t>Vaak</a:t>
            </a:r>
            <a:r>
              <a:rPr sz="1550" spc="70" dirty="0"/>
              <a:t> </a:t>
            </a:r>
            <a:r>
              <a:rPr sz="1550" dirty="0"/>
              <a:t>hebben</a:t>
            </a:r>
            <a:r>
              <a:rPr sz="1550" spc="50" dirty="0"/>
              <a:t> </a:t>
            </a:r>
            <a:r>
              <a:rPr sz="1550" dirty="0"/>
              <a:t>ze</a:t>
            </a:r>
            <a:r>
              <a:rPr sz="1550" spc="130" dirty="0"/>
              <a:t> </a:t>
            </a:r>
            <a:r>
              <a:rPr sz="1550" dirty="0"/>
              <a:t>dan</a:t>
            </a:r>
            <a:r>
              <a:rPr sz="1550" spc="130" dirty="0"/>
              <a:t> </a:t>
            </a:r>
            <a:r>
              <a:rPr sz="1550" dirty="0"/>
              <a:t>een</a:t>
            </a:r>
            <a:r>
              <a:rPr sz="1550" spc="50" dirty="0"/>
              <a:t> </a:t>
            </a:r>
            <a:r>
              <a:rPr sz="1550" spc="-10" dirty="0"/>
              <a:t>houtopvoeding</a:t>
            </a:r>
            <a:r>
              <a:rPr sz="1550" spc="500" dirty="0"/>
              <a:t>  </a:t>
            </a:r>
            <a:r>
              <a:rPr sz="1550" dirty="0"/>
              <a:t>gehad</a:t>
            </a:r>
            <a:r>
              <a:rPr sz="1550" spc="110" dirty="0"/>
              <a:t> </a:t>
            </a:r>
            <a:r>
              <a:rPr sz="1550" dirty="0"/>
              <a:t>wat</a:t>
            </a:r>
            <a:r>
              <a:rPr sz="1550" spc="125" dirty="0"/>
              <a:t> </a:t>
            </a:r>
            <a:r>
              <a:rPr sz="1550" dirty="0"/>
              <a:t>mijns</a:t>
            </a:r>
            <a:r>
              <a:rPr sz="1550" spc="135" dirty="0"/>
              <a:t> </a:t>
            </a:r>
            <a:r>
              <a:rPr sz="1550" dirty="0"/>
              <a:t>inziens</a:t>
            </a:r>
            <a:r>
              <a:rPr sz="1550" spc="135" dirty="0"/>
              <a:t> </a:t>
            </a:r>
            <a:r>
              <a:rPr sz="1550" dirty="0"/>
              <a:t>deze</a:t>
            </a:r>
            <a:r>
              <a:rPr sz="1550" spc="35" dirty="0"/>
              <a:t> </a:t>
            </a:r>
            <a:r>
              <a:rPr sz="1550" dirty="0"/>
              <a:t>wijnen</a:t>
            </a:r>
            <a:r>
              <a:rPr sz="1550" spc="114" dirty="0"/>
              <a:t> </a:t>
            </a:r>
            <a:r>
              <a:rPr sz="1550" dirty="0"/>
              <a:t>goed</a:t>
            </a:r>
            <a:r>
              <a:rPr sz="1550" spc="110" dirty="0"/>
              <a:t> </a:t>
            </a:r>
            <a:r>
              <a:rPr sz="1550" dirty="0"/>
              <a:t>past</a:t>
            </a:r>
            <a:r>
              <a:rPr sz="1550" spc="125" dirty="0"/>
              <a:t> </a:t>
            </a:r>
            <a:r>
              <a:rPr sz="1550" dirty="0"/>
              <a:t>terwijl</a:t>
            </a:r>
            <a:r>
              <a:rPr sz="1550" spc="65" dirty="0"/>
              <a:t> </a:t>
            </a:r>
            <a:r>
              <a:rPr sz="1550" dirty="0"/>
              <a:t>de</a:t>
            </a:r>
            <a:r>
              <a:rPr sz="1550" spc="110" dirty="0"/>
              <a:t> </a:t>
            </a:r>
            <a:r>
              <a:rPr sz="1550" dirty="0"/>
              <a:t>natuurlijke</a:t>
            </a:r>
            <a:r>
              <a:rPr sz="1550" spc="114" dirty="0"/>
              <a:t> </a:t>
            </a:r>
            <a:r>
              <a:rPr sz="1550" dirty="0"/>
              <a:t>zuren</a:t>
            </a:r>
            <a:r>
              <a:rPr sz="1550" spc="114" dirty="0"/>
              <a:t> </a:t>
            </a:r>
            <a:r>
              <a:rPr sz="1550" dirty="0"/>
              <a:t>goed</a:t>
            </a:r>
            <a:r>
              <a:rPr sz="1550" spc="30" dirty="0"/>
              <a:t> </a:t>
            </a:r>
            <a:r>
              <a:rPr sz="1550" dirty="0"/>
              <a:t>bewaard</a:t>
            </a:r>
            <a:r>
              <a:rPr sz="1550" spc="35" dirty="0"/>
              <a:t> </a:t>
            </a:r>
            <a:r>
              <a:rPr sz="1550" spc="-10" dirty="0"/>
              <a:t>blijven.</a:t>
            </a:r>
            <a:endParaRPr sz="1550"/>
          </a:p>
          <a:p>
            <a:pPr>
              <a:lnSpc>
                <a:spcPct val="100000"/>
              </a:lnSpc>
            </a:pPr>
            <a:endParaRPr sz="1550"/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1550"/>
          </a:p>
          <a:p>
            <a:pPr marL="111760">
              <a:lnSpc>
                <a:spcPct val="100000"/>
              </a:lnSpc>
            </a:pPr>
            <a:r>
              <a:rPr u="sng" spc="-10" dirty="0">
                <a:solidFill>
                  <a:srgbClr val="0D478B"/>
                </a:solidFill>
                <a:uFill>
                  <a:solidFill>
                    <a:srgbClr val="0D478B"/>
                  </a:solidFill>
                </a:uFill>
                <a:hlinkClick r:id="rId2"/>
              </a:rPr>
              <a:t>https://www.sturmfeder.de/produkt/2021-lemberger-trocken-vdp-ortswein/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30529" y="421462"/>
            <a:ext cx="7836534" cy="641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pc="135" dirty="0"/>
              <a:t>6.</a:t>
            </a:r>
            <a:r>
              <a:rPr spc="-125" dirty="0"/>
              <a:t> </a:t>
            </a:r>
            <a:r>
              <a:rPr spc="180" dirty="0"/>
              <a:t>Mercurey</a:t>
            </a:r>
            <a:r>
              <a:rPr spc="-114" dirty="0"/>
              <a:t> </a:t>
            </a:r>
            <a:r>
              <a:rPr spc="150" dirty="0"/>
              <a:t>Vielles</a:t>
            </a:r>
            <a:r>
              <a:rPr spc="-155" dirty="0"/>
              <a:t> </a:t>
            </a:r>
            <a:r>
              <a:rPr spc="160" dirty="0"/>
              <a:t>Vignes</a:t>
            </a:r>
            <a:r>
              <a:rPr spc="-135" dirty="0"/>
              <a:t> </a:t>
            </a:r>
            <a:r>
              <a:rPr spc="110" dirty="0"/>
              <a:t>2023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791" y="2131060"/>
            <a:ext cx="3474720" cy="259753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34840" y="2131060"/>
            <a:ext cx="2578608" cy="266153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42047" y="2158492"/>
            <a:ext cx="3831336" cy="26066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30529" y="1397698"/>
            <a:ext cx="30035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5" dirty="0">
                <a:latin typeface="Arial"/>
                <a:cs typeface="Arial"/>
              </a:rPr>
              <a:t>Ilse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70" dirty="0">
                <a:latin typeface="Arial"/>
                <a:cs typeface="Arial"/>
              </a:rPr>
              <a:t>Swank-</a:t>
            </a:r>
            <a:r>
              <a:rPr sz="1800" spc="90" dirty="0">
                <a:latin typeface="Arial"/>
                <a:cs typeface="Arial"/>
              </a:rPr>
              <a:t>Kornmann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30" dirty="0">
                <a:latin typeface="Arial"/>
                <a:cs typeface="Arial"/>
              </a:rPr>
              <a:t>Rudi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529" y="4911534"/>
            <a:ext cx="2713990" cy="2673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100" dirty="0">
                <a:latin typeface="Arial"/>
                <a:cs typeface="Arial"/>
              </a:rPr>
              <a:t>Sorteren</a:t>
            </a:r>
            <a:r>
              <a:rPr sz="1550" spc="-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v.</a:t>
            </a:r>
            <a:r>
              <a:rPr sz="1550" spc="-45" dirty="0">
                <a:latin typeface="Arial"/>
                <a:cs typeface="Arial"/>
              </a:rPr>
              <a:t> </a:t>
            </a:r>
            <a:r>
              <a:rPr sz="1550" spc="60" dirty="0">
                <a:latin typeface="Arial"/>
                <a:cs typeface="Arial"/>
              </a:rPr>
              <a:t>100%</a:t>
            </a:r>
            <a:r>
              <a:rPr sz="1550" spc="-40" dirty="0">
                <a:latin typeface="Arial"/>
                <a:cs typeface="Arial"/>
              </a:rPr>
              <a:t> </a:t>
            </a:r>
            <a:r>
              <a:rPr sz="1550" spc="90" dirty="0">
                <a:latin typeface="Arial"/>
                <a:cs typeface="Arial"/>
              </a:rPr>
              <a:t>Pinot</a:t>
            </a:r>
            <a:r>
              <a:rPr sz="1550" spc="5" dirty="0">
                <a:latin typeface="Arial"/>
                <a:cs typeface="Arial"/>
              </a:rPr>
              <a:t> </a:t>
            </a:r>
            <a:r>
              <a:rPr sz="1550" spc="85" dirty="0">
                <a:latin typeface="Arial"/>
                <a:cs typeface="Arial"/>
              </a:rPr>
              <a:t>Noir</a:t>
            </a:r>
            <a:endParaRPr sz="1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30567" y="4931092"/>
            <a:ext cx="2065020" cy="75247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85"/>
              </a:spcBef>
            </a:pPr>
            <a:r>
              <a:rPr sz="1550" spc="80" dirty="0">
                <a:latin typeface="Arial"/>
                <a:cs typeface="Arial"/>
              </a:rPr>
              <a:t>Wasmiddel</a:t>
            </a:r>
            <a:r>
              <a:rPr sz="1550" spc="30" dirty="0">
                <a:latin typeface="Arial"/>
                <a:cs typeface="Arial"/>
              </a:rPr>
              <a:t> </a:t>
            </a:r>
            <a:r>
              <a:rPr sz="1550" spc="60" dirty="0">
                <a:latin typeface="Arial"/>
                <a:cs typeface="Arial"/>
              </a:rPr>
              <a:t>Robijn. </a:t>
            </a:r>
            <a:r>
              <a:rPr sz="1550" spc="100" dirty="0">
                <a:latin typeface="Arial"/>
                <a:cs typeface="Arial"/>
              </a:rPr>
              <a:t>Gedroogd</a:t>
            </a:r>
            <a:r>
              <a:rPr sz="1550" spc="15" dirty="0">
                <a:latin typeface="Arial"/>
                <a:cs typeface="Arial"/>
              </a:rPr>
              <a:t> </a:t>
            </a:r>
            <a:r>
              <a:rPr sz="1550" spc="75" dirty="0">
                <a:latin typeface="Arial"/>
                <a:cs typeface="Arial"/>
              </a:rPr>
              <a:t>aan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spc="100" dirty="0">
                <a:latin typeface="Arial"/>
                <a:cs typeface="Arial"/>
              </a:rPr>
              <a:t>de</a:t>
            </a:r>
            <a:r>
              <a:rPr sz="1550" spc="-75" dirty="0">
                <a:latin typeface="Arial"/>
                <a:cs typeface="Arial"/>
              </a:rPr>
              <a:t> </a:t>
            </a:r>
            <a:r>
              <a:rPr sz="1550" spc="75" dirty="0">
                <a:latin typeface="Arial"/>
                <a:cs typeface="Arial"/>
              </a:rPr>
              <a:t>lijn </a:t>
            </a:r>
            <a:r>
              <a:rPr sz="1550" spc="114" dirty="0">
                <a:latin typeface="Arial"/>
                <a:cs typeface="Arial"/>
              </a:rPr>
              <a:t>met</a:t>
            </a:r>
            <a:r>
              <a:rPr sz="1550" spc="-55" dirty="0">
                <a:latin typeface="Arial"/>
                <a:cs typeface="Arial"/>
              </a:rPr>
              <a:t> </a:t>
            </a:r>
            <a:r>
              <a:rPr sz="1550" spc="85" dirty="0">
                <a:latin typeface="Arial"/>
                <a:cs typeface="Arial"/>
              </a:rPr>
              <a:t>hout.</a:t>
            </a:r>
            <a:endParaRPr sz="15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20819" y="4927282"/>
            <a:ext cx="2180590" cy="50545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550" spc="100" dirty="0">
                <a:latin typeface="Arial"/>
                <a:cs typeface="Arial"/>
              </a:rPr>
              <a:t>Op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95" dirty="0">
                <a:latin typeface="Arial"/>
                <a:cs typeface="Arial"/>
              </a:rPr>
              <a:t>fles</a:t>
            </a:r>
            <a:r>
              <a:rPr sz="1550" dirty="0">
                <a:latin typeface="Arial"/>
                <a:cs typeface="Arial"/>
              </a:rPr>
              <a:t> </a:t>
            </a:r>
            <a:r>
              <a:rPr sz="1550" spc="85" dirty="0">
                <a:latin typeface="Arial"/>
                <a:cs typeface="Arial"/>
              </a:rPr>
              <a:t>gewassen</a:t>
            </a:r>
            <a:r>
              <a:rPr sz="1550" spc="-20" dirty="0">
                <a:latin typeface="Arial"/>
                <a:cs typeface="Arial"/>
              </a:rPr>
              <a:t> </a:t>
            </a:r>
            <a:r>
              <a:rPr sz="1550" spc="90" dirty="0">
                <a:latin typeface="Arial"/>
                <a:cs typeface="Arial"/>
              </a:rPr>
              <a:t>met</a:t>
            </a: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550" spc="90" dirty="0">
                <a:latin typeface="Arial"/>
                <a:cs typeface="Arial"/>
              </a:rPr>
              <a:t>aroma’s</a:t>
            </a:r>
            <a:r>
              <a:rPr sz="1550" spc="10" dirty="0">
                <a:latin typeface="Arial"/>
                <a:cs typeface="Arial"/>
              </a:rPr>
              <a:t> </a:t>
            </a:r>
            <a:r>
              <a:rPr sz="1550" spc="50" dirty="0">
                <a:latin typeface="Arial"/>
                <a:cs typeface="Arial"/>
              </a:rPr>
              <a:t>van: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20819" y="5412523"/>
            <a:ext cx="1416685" cy="7531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35"/>
              </a:spcBef>
              <a:buChar char="•"/>
              <a:tabLst>
                <a:tab pos="298450" algn="l"/>
              </a:tabLst>
            </a:pPr>
            <a:r>
              <a:rPr sz="1550" spc="100" dirty="0">
                <a:latin typeface="Arial"/>
                <a:cs typeface="Arial"/>
              </a:rPr>
              <a:t>rode</a:t>
            </a:r>
            <a:r>
              <a:rPr sz="1550" spc="-5" dirty="0">
                <a:latin typeface="Arial"/>
                <a:cs typeface="Arial"/>
              </a:rPr>
              <a:t> </a:t>
            </a:r>
            <a:r>
              <a:rPr sz="1550" spc="70" dirty="0">
                <a:latin typeface="Arial"/>
                <a:cs typeface="Arial"/>
              </a:rPr>
              <a:t>kers</a:t>
            </a:r>
            <a:endParaRPr sz="15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90"/>
              </a:spcBef>
              <a:buChar char="•"/>
              <a:tabLst>
                <a:tab pos="298450" algn="l"/>
              </a:tabLst>
            </a:pPr>
            <a:r>
              <a:rPr sz="1550" spc="70" dirty="0">
                <a:latin typeface="Arial"/>
                <a:cs typeface="Arial"/>
              </a:rPr>
              <a:t>Framboos</a:t>
            </a:r>
            <a:endParaRPr sz="1550">
              <a:latin typeface="Arial"/>
              <a:cs typeface="Arial"/>
            </a:endParaRPr>
          </a:p>
          <a:p>
            <a:pPr marL="298450" indent="-285750">
              <a:lnSpc>
                <a:spcPct val="100000"/>
              </a:lnSpc>
              <a:spcBef>
                <a:spcPts val="15"/>
              </a:spcBef>
              <a:buChar char="•"/>
              <a:tabLst>
                <a:tab pos="298450" algn="l"/>
              </a:tabLst>
            </a:pPr>
            <a:r>
              <a:rPr sz="1550" spc="114" dirty="0">
                <a:latin typeface="Arial"/>
                <a:cs typeface="Arial"/>
              </a:rPr>
              <a:t>Zwarte</a:t>
            </a:r>
            <a:r>
              <a:rPr sz="1550" spc="-10" dirty="0">
                <a:latin typeface="Arial"/>
                <a:cs typeface="Arial"/>
              </a:rPr>
              <a:t> </a:t>
            </a:r>
            <a:r>
              <a:rPr sz="1550" spc="65" dirty="0">
                <a:latin typeface="Arial"/>
                <a:cs typeface="Arial"/>
              </a:rPr>
              <a:t>bes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762875" y="2303539"/>
            <a:ext cx="2059939" cy="654050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800" spc="70" dirty="0">
                <a:latin typeface="Arial"/>
                <a:cs typeface="Arial"/>
              </a:rPr>
              <a:t>Château</a:t>
            </a:r>
            <a:r>
              <a:rPr sz="1800" spc="-10" dirty="0">
                <a:latin typeface="Arial"/>
                <a:cs typeface="Arial"/>
              </a:rPr>
              <a:t> </a:t>
            </a:r>
            <a:r>
              <a:rPr sz="1800" spc="55" dirty="0">
                <a:latin typeface="Arial"/>
                <a:cs typeface="Arial"/>
              </a:rPr>
              <a:t>Santenay</a:t>
            </a:r>
            <a:endParaRPr sz="1800">
              <a:latin typeface="Arial"/>
              <a:cs typeface="Arial"/>
            </a:endParaRPr>
          </a:p>
          <a:p>
            <a:pPr marL="982980">
              <a:lnSpc>
                <a:spcPct val="100000"/>
              </a:lnSpc>
              <a:spcBef>
                <a:spcPts val="515"/>
              </a:spcBef>
            </a:pPr>
            <a:r>
              <a:rPr sz="1350" spc="-10" dirty="0">
                <a:latin typeface="Arial"/>
                <a:cs typeface="Arial"/>
              </a:rPr>
              <a:t>MMXXIII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3185">
              <a:lnSpc>
                <a:spcPct val="100000"/>
              </a:lnSpc>
              <a:spcBef>
                <a:spcPts val="135"/>
              </a:spcBef>
            </a:pPr>
            <a:r>
              <a:rPr lang="nl-NL" spc="145" dirty="0"/>
              <a:t>7. </a:t>
            </a:r>
            <a:r>
              <a:rPr spc="145" dirty="0"/>
              <a:t>Cannonau</a:t>
            </a:r>
            <a:r>
              <a:rPr spc="-105" dirty="0"/>
              <a:t> </a:t>
            </a:r>
            <a:r>
              <a:rPr spc="245" dirty="0"/>
              <a:t>di</a:t>
            </a:r>
            <a:r>
              <a:rPr spc="-125" dirty="0"/>
              <a:t> </a:t>
            </a:r>
            <a:r>
              <a:rPr spc="160" dirty="0"/>
              <a:t>Sardegna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9232" y="1783460"/>
            <a:ext cx="3511296" cy="3393313"/>
          </a:xfrm>
          <a:prstGeom prst="rect">
            <a:avLst/>
          </a:prstGeom>
        </p:spPr>
      </p:pic>
      <p:pic>
        <p:nvPicPr>
          <p:cNvPr id="4" name="object 4" descr="Afbeelding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2103" y="1783460"/>
            <a:ext cx="1883664" cy="339331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910844" y="1290129"/>
            <a:ext cx="1438275" cy="3333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000" spc="55" dirty="0">
                <a:latin typeface="Arial"/>
                <a:cs typeface="Arial"/>
              </a:rPr>
              <a:t>Kees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90" dirty="0">
                <a:latin typeface="Arial"/>
                <a:cs typeface="Arial"/>
              </a:rPr>
              <a:t>Kraaij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66381" y="1299273"/>
            <a:ext cx="4349115" cy="50545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120"/>
              </a:spcBef>
            </a:pPr>
            <a:r>
              <a:rPr sz="1550" dirty="0">
                <a:latin typeface="Arial"/>
                <a:cs typeface="Arial"/>
              </a:rPr>
              <a:t>Deze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rode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Cannonau</a:t>
            </a:r>
            <a:r>
              <a:rPr sz="1550" spc="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druiven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komt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van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1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grootste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wijngaarden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Sardinië.</a:t>
            </a:r>
            <a:endParaRPr sz="15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66381" y="2032063"/>
            <a:ext cx="4339590" cy="368363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699"/>
              </a:lnSpc>
              <a:spcBef>
                <a:spcPts val="85"/>
              </a:spcBef>
            </a:pPr>
            <a:r>
              <a:rPr sz="1550" dirty="0">
                <a:latin typeface="Arial"/>
                <a:cs typeface="Arial"/>
              </a:rPr>
              <a:t>Locatie: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Het</a:t>
            </a:r>
            <a:r>
              <a:rPr sz="1550" spc="17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hoofdterrein</a:t>
            </a:r>
            <a:r>
              <a:rPr sz="1550" spc="1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bevindt</a:t>
            </a:r>
            <a:r>
              <a:rPr sz="1550" spc="8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zich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-6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Alghero </a:t>
            </a:r>
            <a:r>
              <a:rPr sz="1550" dirty="0">
                <a:latin typeface="Arial"/>
                <a:cs typeface="Arial"/>
              </a:rPr>
              <a:t>(noorden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Sardinië),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met</a:t>
            </a:r>
            <a:r>
              <a:rPr sz="1550" spc="22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kleinere </a:t>
            </a:r>
            <a:r>
              <a:rPr sz="1550" dirty="0">
                <a:latin typeface="Arial"/>
                <a:cs typeface="Arial"/>
              </a:rPr>
              <a:t>wijngaarden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Gallura</a:t>
            </a:r>
            <a:r>
              <a:rPr sz="1550" spc="10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Giba.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550">
              <a:latin typeface="Arial"/>
              <a:cs typeface="Arial"/>
            </a:endParaRPr>
          </a:p>
          <a:p>
            <a:pPr marL="12700" marR="193040">
              <a:lnSpc>
                <a:spcPct val="104700"/>
              </a:lnSpc>
            </a:pPr>
            <a:r>
              <a:rPr sz="1550" dirty="0">
                <a:latin typeface="Arial"/>
                <a:cs typeface="Arial"/>
              </a:rPr>
              <a:t>verkrijgbaar</a:t>
            </a:r>
            <a:r>
              <a:rPr sz="1550" spc="21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bij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wijnspeciaalzaken.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Oprichters: </a:t>
            </a:r>
            <a:r>
              <a:rPr sz="1550" dirty="0">
                <a:latin typeface="Arial"/>
                <a:cs typeface="Arial"/>
              </a:rPr>
              <a:t>Het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wijnhuis</a:t>
            </a:r>
            <a:r>
              <a:rPr sz="1550" spc="14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is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gestart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door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de</a:t>
            </a:r>
            <a:r>
              <a:rPr sz="1550" spc="5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Piemontese </a:t>
            </a:r>
            <a:r>
              <a:rPr sz="1550" dirty="0">
                <a:latin typeface="Arial"/>
                <a:cs typeface="Arial"/>
              </a:rPr>
              <a:t>avonturiers</a:t>
            </a:r>
            <a:r>
              <a:rPr sz="1550" spc="9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engineer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Sella</a:t>
            </a:r>
            <a:r>
              <a:rPr sz="1550" spc="16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lawyer</a:t>
            </a:r>
            <a:r>
              <a:rPr sz="1550" spc="10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Mosca.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550">
              <a:latin typeface="Arial"/>
              <a:cs typeface="Arial"/>
            </a:endParaRPr>
          </a:p>
          <a:p>
            <a:pPr marL="12700" marR="27305">
              <a:lnSpc>
                <a:spcPct val="103400"/>
              </a:lnSpc>
            </a:pPr>
            <a:r>
              <a:rPr sz="1550" dirty="0">
                <a:latin typeface="Arial"/>
                <a:cs typeface="Arial"/>
              </a:rPr>
              <a:t>Bekende</a:t>
            </a:r>
            <a:r>
              <a:rPr sz="1550" spc="114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wijnen: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Ze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staan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bekend</a:t>
            </a:r>
            <a:r>
              <a:rPr sz="1550" spc="12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om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regionale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2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internationale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druivenrassen</a:t>
            </a:r>
            <a:r>
              <a:rPr sz="1550" spc="229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zoals </a:t>
            </a:r>
            <a:r>
              <a:rPr sz="1550" dirty="0">
                <a:latin typeface="Arial"/>
                <a:cs typeface="Arial"/>
              </a:rPr>
              <a:t>Vermentino</a:t>
            </a:r>
            <a:r>
              <a:rPr sz="1550" spc="11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(bijvoorbeeld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Cala</a:t>
            </a:r>
            <a:r>
              <a:rPr sz="1550" spc="12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Reale</a:t>
            </a:r>
            <a:r>
              <a:rPr sz="1550" spc="175" dirty="0">
                <a:latin typeface="Arial"/>
                <a:cs typeface="Arial"/>
              </a:rPr>
              <a:t> </a:t>
            </a:r>
            <a:r>
              <a:rPr sz="1550" spc="-25" dirty="0">
                <a:latin typeface="Arial"/>
                <a:cs typeface="Arial"/>
              </a:rPr>
              <a:t>en </a:t>
            </a:r>
            <a:r>
              <a:rPr sz="1550" dirty="0">
                <a:latin typeface="Arial"/>
                <a:cs typeface="Arial"/>
              </a:rPr>
              <a:t>Monteoro)</a:t>
            </a:r>
            <a:r>
              <a:rPr sz="1550" spc="15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en</a:t>
            </a:r>
            <a:r>
              <a:rPr sz="1550" spc="130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Cannonau.</a:t>
            </a:r>
            <a:endParaRPr sz="15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550">
              <a:latin typeface="Arial"/>
              <a:cs typeface="Arial"/>
            </a:endParaRPr>
          </a:p>
          <a:p>
            <a:pPr marL="12700" marR="494030">
              <a:lnSpc>
                <a:spcPct val="104800"/>
              </a:lnSpc>
            </a:pPr>
            <a:r>
              <a:rPr sz="1550" dirty="0">
                <a:latin typeface="Arial"/>
                <a:cs typeface="Arial"/>
              </a:rPr>
              <a:t>Verkrijgbaarheid:</a:t>
            </a:r>
            <a:r>
              <a:rPr sz="1550" spc="14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In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Nederland</a:t>
            </a:r>
            <a:r>
              <a:rPr sz="1550" spc="135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zijn</a:t>
            </a:r>
            <a:r>
              <a:rPr sz="1550" spc="55" dirty="0">
                <a:latin typeface="Arial"/>
                <a:cs typeface="Arial"/>
              </a:rPr>
              <a:t> </a:t>
            </a:r>
            <a:r>
              <a:rPr sz="1550" spc="-10" dirty="0">
                <a:latin typeface="Arial"/>
                <a:cs typeface="Arial"/>
              </a:rPr>
              <a:t>diverse </a:t>
            </a:r>
            <a:r>
              <a:rPr sz="1550" dirty="0">
                <a:latin typeface="Arial"/>
                <a:cs typeface="Arial"/>
              </a:rPr>
              <a:t>wijnen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van</a:t>
            </a:r>
            <a:r>
              <a:rPr sz="1550" spc="8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dit</a:t>
            </a:r>
            <a:r>
              <a:rPr sz="1550" spc="90" dirty="0">
                <a:latin typeface="Arial"/>
                <a:cs typeface="Arial"/>
              </a:rPr>
              <a:t> </a:t>
            </a:r>
            <a:r>
              <a:rPr sz="1550" dirty="0">
                <a:latin typeface="Arial"/>
                <a:cs typeface="Arial"/>
              </a:rPr>
              <a:t>huis</a:t>
            </a:r>
            <a:r>
              <a:rPr sz="1550" spc="25" dirty="0">
                <a:latin typeface="Arial"/>
                <a:cs typeface="Arial"/>
              </a:rPr>
              <a:t> </a:t>
            </a:r>
            <a:r>
              <a:rPr sz="1550" spc="-20" dirty="0">
                <a:latin typeface="Arial"/>
                <a:cs typeface="Arial"/>
              </a:rPr>
              <a:t>breed</a:t>
            </a:r>
            <a:endParaRPr sz="1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D478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688</TotalTime>
  <Words>823</Words>
  <Application>Microsoft Macintosh PowerPoint</Application>
  <PresentationFormat>Breedbeeld</PresentationFormat>
  <Paragraphs>75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1" baseType="lpstr">
      <vt:lpstr>Arial</vt:lpstr>
      <vt:lpstr>Office Theme</vt:lpstr>
      <vt:lpstr>PowerPoint-presentatie</vt:lpstr>
      <vt:lpstr>Vakantiewijnen</vt:lpstr>
      <vt:lpstr>1. Een Sylvaner uit de Pfalz van Porzelt</vt:lpstr>
      <vt:lpstr>2. Isonzo del Friuli Bianco 2021</vt:lpstr>
      <vt:lpstr>3. Scheurebe uit Pfalz</vt:lpstr>
      <vt:lpstr>4. Cantina Tramin. Nussbaumer 2024</vt:lpstr>
      <vt:lpstr>5. LEMBERGER TROCKEN VDP.ORTSWEIN</vt:lpstr>
      <vt:lpstr>6. Mercurey Vielles Vignes 2023</vt:lpstr>
      <vt:lpstr>7. Cannonau di Sardegna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Wim Schepman</dc:creator>
  <cp:lastModifiedBy>Menno Nieuwenhuyse</cp:lastModifiedBy>
  <cp:revision>4</cp:revision>
  <dcterms:created xsi:type="dcterms:W3CDTF">2026-09-13T15:44:07Z</dcterms:created>
  <dcterms:modified xsi:type="dcterms:W3CDTF">2026-10-01T12:58:38Z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2026-09-11T00:00:00Z</vt:filetime>
  </property>
  <property fmtid="{D5CDD505-2E9C-101B-9397-08002B2CF9AE}" pid="3" name="LastSaved">
    <vt:filetime>2026-09-13T00:00:00Z</vt:filetime>
  </property>
</Properties>
</file>